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1690" r:id="rId6"/>
    <p:sldId id="259" r:id="rId7"/>
    <p:sldId id="2077" r:id="rId8"/>
    <p:sldId id="272" r:id="rId9"/>
    <p:sldId id="264" r:id="rId10"/>
    <p:sldId id="288" r:id="rId11"/>
    <p:sldId id="286" r:id="rId12"/>
    <p:sldId id="2068" r:id="rId13"/>
    <p:sldId id="2102" r:id="rId14"/>
    <p:sldId id="2096" r:id="rId15"/>
    <p:sldId id="2089" r:id="rId16"/>
    <p:sldId id="2076" r:id="rId17"/>
    <p:sldId id="267" r:id="rId18"/>
    <p:sldId id="1682" r:id="rId19"/>
    <p:sldId id="2094" r:id="rId20"/>
    <p:sldId id="270" r:id="rId21"/>
    <p:sldId id="2075" r:id="rId22"/>
    <p:sldId id="273" r:id="rId23"/>
    <p:sldId id="2103" r:id="rId24"/>
    <p:sldId id="1672" r:id="rId25"/>
    <p:sldId id="1673" r:id="rId26"/>
    <p:sldId id="1674" r:id="rId27"/>
    <p:sldId id="1684" r:id="rId28"/>
    <p:sldId id="1685" r:id="rId29"/>
    <p:sldId id="2104" r:id="rId30"/>
    <p:sldId id="280" r:id="rId31"/>
    <p:sldId id="265" r:id="rId32"/>
    <p:sldId id="1677" r:id="rId33"/>
    <p:sldId id="1678" r:id="rId34"/>
    <p:sldId id="1632" r:id="rId35"/>
    <p:sldId id="2105" r:id="rId36"/>
    <p:sldId id="281" r:id="rId37"/>
    <p:sldId id="2098" r:id="rId38"/>
    <p:sldId id="2099" r:id="rId39"/>
    <p:sldId id="2100" r:id="rId40"/>
    <p:sldId id="2101" r:id="rId41"/>
    <p:sldId id="2097" r:id="rId42"/>
    <p:sldId id="266" r:id="rId43"/>
    <p:sldId id="1686" r:id="rId44"/>
    <p:sldId id="269" r:id="rId45"/>
    <p:sldId id="1687" r:id="rId46"/>
    <p:sldId id="16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74"/>
    <a:srgbClr val="40C2F3"/>
    <a:srgbClr val="D11F28"/>
    <a:srgbClr val="FFFFFF"/>
    <a:srgbClr val="FF66CC"/>
    <a:srgbClr val="EB2827"/>
    <a:srgbClr val="FF00FF"/>
    <a:srgbClr val="15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4" d="100"/>
          <a:sy n="84" d="100"/>
        </p:scale>
        <p:origin x="171" y="54"/>
      </p:cViewPr>
      <p:guideLst/>
    </p:cSldViewPr>
  </p:slideViewPr>
  <p:notesTextViewPr>
    <p:cViewPr>
      <p:scale>
        <a:sx n="3" d="2"/>
        <a:sy n="3" d="2"/>
      </p:scale>
      <p:origin x="0" y="0"/>
    </p:cViewPr>
  </p:notesTextViewPr>
  <p:sorterViewPr>
    <p:cViewPr varScale="1">
      <p:scale>
        <a:sx n="100" d="100"/>
        <a:sy n="100" d="100"/>
      </p:scale>
      <p:origin x="0" y="-110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F990-DCE1-45AE-AE9C-99B54F1E4F5F}"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BEEA7-46E6-4AD2-89CD-0063C77DBD0E}" type="slidenum">
              <a:rPr lang="en-US" smtClean="0"/>
              <a:t>‹#›</a:t>
            </a:fld>
            <a:endParaRPr lang="en-US"/>
          </a:p>
        </p:txBody>
      </p:sp>
    </p:spTree>
    <p:extLst>
      <p:ext uri="{BB962C8B-B14F-4D97-AF65-F5344CB8AC3E}">
        <p14:creationId xmlns:p14="http://schemas.microsoft.com/office/powerpoint/2010/main" val="98836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a:p>
        </p:txBody>
      </p:sp>
    </p:spTree>
    <p:extLst>
      <p:ext uri="{BB962C8B-B14F-4D97-AF65-F5344CB8AC3E}">
        <p14:creationId xmlns:p14="http://schemas.microsoft.com/office/powerpoint/2010/main" val="353993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379097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26</a:t>
            </a:fld>
            <a:endParaRPr lang="en-US"/>
          </a:p>
        </p:txBody>
      </p:sp>
    </p:spTree>
    <p:extLst>
      <p:ext uri="{BB962C8B-B14F-4D97-AF65-F5344CB8AC3E}">
        <p14:creationId xmlns:p14="http://schemas.microsoft.com/office/powerpoint/2010/main" val="148937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215812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416787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273129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32</a:t>
            </a:fld>
            <a:endParaRPr lang="en-US"/>
          </a:p>
        </p:txBody>
      </p:sp>
    </p:spTree>
    <p:extLst>
      <p:ext uri="{BB962C8B-B14F-4D97-AF65-F5344CB8AC3E}">
        <p14:creationId xmlns:p14="http://schemas.microsoft.com/office/powerpoint/2010/main" val="1332858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43</a:t>
            </a:fld>
            <a:endParaRPr lang="en-US"/>
          </a:p>
        </p:txBody>
      </p:sp>
    </p:spTree>
    <p:extLst>
      <p:ext uri="{BB962C8B-B14F-4D97-AF65-F5344CB8AC3E}">
        <p14:creationId xmlns:p14="http://schemas.microsoft.com/office/powerpoint/2010/main" val="184760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a:t>
            </a:fld>
            <a:endParaRPr lang="en-US"/>
          </a:p>
        </p:txBody>
      </p:sp>
    </p:spTree>
    <p:extLst>
      <p:ext uri="{BB962C8B-B14F-4D97-AF65-F5344CB8AC3E}">
        <p14:creationId xmlns:p14="http://schemas.microsoft.com/office/powerpoint/2010/main" val="66936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Opt-Out commissions generally provided 3% of benefit to the Scout, whereas Trail’s End Rewards provides an average of over 5%, and up to 20% benefit to the Scout!</a:t>
            </a:r>
            <a:endParaRPr lang="en-US" dirty="0"/>
          </a:p>
        </p:txBody>
      </p:sp>
      <p:sp>
        <p:nvSpPr>
          <p:cNvPr id="4" name="Slide Number Placeholder 3"/>
          <p:cNvSpPr>
            <a:spLocks noGrp="1"/>
          </p:cNvSpPr>
          <p:nvPr>
            <p:ph type="sldNum" sz="quarter" idx="5"/>
          </p:nvPr>
        </p:nvSpPr>
        <p:spPr/>
        <p:txBody>
          <a:bodyPr/>
          <a:lstStyle/>
          <a:p>
            <a:fld id="{13DBEEA7-46E6-4AD2-89CD-0063C77DBD0E}" type="slidenum">
              <a:rPr lang="en-US" smtClean="0"/>
              <a:t>5</a:t>
            </a:fld>
            <a:endParaRPr lang="en-US"/>
          </a:p>
        </p:txBody>
      </p:sp>
    </p:spTree>
    <p:extLst>
      <p:ext uri="{BB962C8B-B14F-4D97-AF65-F5344CB8AC3E}">
        <p14:creationId xmlns:p14="http://schemas.microsoft.com/office/powerpoint/2010/main" val="34552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10</a:t>
            </a:fld>
            <a:endParaRPr lang="en-US"/>
          </a:p>
        </p:txBody>
      </p:sp>
    </p:spTree>
    <p:extLst>
      <p:ext uri="{BB962C8B-B14F-4D97-AF65-F5344CB8AC3E}">
        <p14:creationId xmlns:p14="http://schemas.microsoft.com/office/powerpoint/2010/main" val="353913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13</a:t>
            </a:fld>
            <a:endParaRPr lang="en-US" dirty="0"/>
          </a:p>
        </p:txBody>
      </p:sp>
    </p:spTree>
    <p:extLst>
      <p:ext uri="{BB962C8B-B14F-4D97-AF65-F5344CB8AC3E}">
        <p14:creationId xmlns:p14="http://schemas.microsoft.com/office/powerpoint/2010/main" val="351186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20</a:t>
            </a:fld>
            <a:endParaRPr lang="en-US"/>
          </a:p>
        </p:txBody>
      </p:sp>
    </p:spTree>
    <p:extLst>
      <p:ext uri="{BB962C8B-B14F-4D97-AF65-F5344CB8AC3E}">
        <p14:creationId xmlns:p14="http://schemas.microsoft.com/office/powerpoint/2010/main" val="152617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353490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72953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168820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D56B-E105-47BA-B000-554F7EDF7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5B33-3A35-45C5-8FFE-D625F967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C2E80-6DFD-443F-9F4D-4C6377CE60E6}"/>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1BD2E56D-CC6F-475D-8111-1CBCB7270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2BAC-B305-4025-8851-B7BFAD7F527B}"/>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0964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BD90-61C5-4823-B3BD-C9370E218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390AA3-936E-49DA-8E92-61F920CC4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2834E-4724-4FA8-8EE1-CB4A70AC6636}"/>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7AEA0069-BB88-42F2-9369-BFF5AF9AB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069A5-8E7D-4699-8975-E2D3C0BBF3B5}"/>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76349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02BAF-8031-4BD8-8621-33B9E7FE16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D3C50-AC41-4F6D-9F02-CFF6C067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188C-AADC-4595-BEFC-E5C2696F7E2A}"/>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17CB2B93-54FF-444F-965B-9C2BAA1B4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00B0-6331-4547-AA6A-6C7792980DCC}"/>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27551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5C9-308B-4DC4-A6FC-82B911505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2E386-9D61-4100-8C96-21ADD1117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A7A5F-7FE2-42A7-A0AD-010314E129CF}"/>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944DC410-3689-4B7B-8906-5204DEC5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54C6-15A3-4328-BDBF-540EA8BE0EDF}"/>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96754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917-FB96-4546-86C6-87FC87B57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89F42-92A5-4520-A5FC-0CC9EE43D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8C821-F36C-43AE-8EE6-5CB778C47390}"/>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CAAED8ED-4932-4087-BFCE-595B5288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17AC5-3F09-4280-9674-C0C62AE9DC0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3057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AA69-B78B-4DE8-9519-9F6F0442E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A2C95-DF98-4E64-A182-25C46ED97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098BF-351C-4D08-A0A7-EC845E5F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E8AAE-F206-48BE-9485-C9FE9720B61E}"/>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6" name="Footer Placeholder 5">
            <a:extLst>
              <a:ext uri="{FF2B5EF4-FFF2-40B4-BE49-F238E27FC236}">
                <a16:creationId xmlns:a16="http://schemas.microsoft.com/office/drawing/2014/main" id="{FBD26C7D-AA25-4BF0-9073-5E6DB1D26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36480-A3B5-40AA-BCA4-F2519C2D5692}"/>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57306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51DC-DAB0-4DEB-9C56-CC323C3D8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8318B-40A6-40B4-B943-AF020F64F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2843F-9D15-4981-8FEE-014EA730F7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A8098-6149-4880-8500-29943E896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3D645A-9B17-4F72-9AAF-3EFC2B627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927D0-6C68-4EB2-96AC-1608BFAFFFDE}"/>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8" name="Footer Placeholder 7">
            <a:extLst>
              <a:ext uri="{FF2B5EF4-FFF2-40B4-BE49-F238E27FC236}">
                <a16:creationId xmlns:a16="http://schemas.microsoft.com/office/drawing/2014/main" id="{36087766-5B1E-468D-9699-7980A1992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D17A4-A8BD-4585-A1AD-288C3A246569}"/>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37179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8CDC-9731-4354-B511-DC7FDC7C4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7DD3D-725C-47C2-907D-10FD0AA858E4}"/>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4" name="Footer Placeholder 3">
            <a:extLst>
              <a:ext uri="{FF2B5EF4-FFF2-40B4-BE49-F238E27FC236}">
                <a16:creationId xmlns:a16="http://schemas.microsoft.com/office/drawing/2014/main" id="{C73F159A-05B3-4E14-9C8B-364D94977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ACBE9-C6BD-48E0-837E-2C40F0C9F814}"/>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719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D51F0-BD47-448F-9E7F-EBA88C0A886C}"/>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3" name="Footer Placeholder 2">
            <a:extLst>
              <a:ext uri="{FF2B5EF4-FFF2-40B4-BE49-F238E27FC236}">
                <a16:creationId xmlns:a16="http://schemas.microsoft.com/office/drawing/2014/main" id="{AC71B091-D2AA-4491-A14B-D6BB4BD3A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6521F-D20F-447C-A37C-F35E86D2D0C8}"/>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03205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2F6-5607-47E6-BDBF-3792C9091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6DF5D-0268-4750-BC5F-0E5E7B997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41C07-D7B6-422C-9ABD-AB4B40955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669CA-5937-46BF-B40D-9AFE2BD43DC3}"/>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6" name="Footer Placeholder 5">
            <a:extLst>
              <a:ext uri="{FF2B5EF4-FFF2-40B4-BE49-F238E27FC236}">
                <a16:creationId xmlns:a16="http://schemas.microsoft.com/office/drawing/2014/main" id="{E633D75E-BB8A-4F60-9349-95517F132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D355D-3164-49B1-91F8-A6854A3D94F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48456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B48B-833F-430F-BA87-DAD41E19C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17F7D-C6F1-4630-9AB9-2BE6CF84A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5060B-674D-413B-83F9-EB8A5971F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56AFA-B67B-4F2F-9FD0-2A32239CDFFC}"/>
              </a:ext>
            </a:extLst>
          </p:cNvPr>
          <p:cNvSpPr>
            <a:spLocks noGrp="1"/>
          </p:cNvSpPr>
          <p:nvPr>
            <p:ph type="dt" sz="half" idx="10"/>
          </p:nvPr>
        </p:nvSpPr>
        <p:spPr/>
        <p:txBody>
          <a:bodyPr/>
          <a:lstStyle/>
          <a:p>
            <a:fld id="{1FF978CE-6458-47A7-A24A-D75BA9E1C893}" type="datetimeFigureOut">
              <a:rPr lang="en-US" smtClean="0"/>
              <a:t>8/7/2023</a:t>
            </a:fld>
            <a:endParaRPr lang="en-US"/>
          </a:p>
        </p:txBody>
      </p:sp>
      <p:sp>
        <p:nvSpPr>
          <p:cNvPr id="6" name="Footer Placeholder 5">
            <a:extLst>
              <a:ext uri="{FF2B5EF4-FFF2-40B4-BE49-F238E27FC236}">
                <a16:creationId xmlns:a16="http://schemas.microsoft.com/office/drawing/2014/main" id="{3780E1B8-93B5-4501-B5C6-186BF551D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63C63-DBA3-43E9-96A1-0821859516D3}"/>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62369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t="-65000" b="-6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2D5AB-C2F2-4FBB-BA41-0FA0351A5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5D517-75FF-4933-A2A5-95E558ECF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FC36-99CC-4C2A-9112-DB3EBB705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978CE-6458-47A7-A24A-D75BA9E1C893}" type="datetimeFigureOut">
              <a:rPr lang="en-US" smtClean="0"/>
              <a:t>8/7/2023</a:t>
            </a:fld>
            <a:endParaRPr lang="en-US"/>
          </a:p>
        </p:txBody>
      </p:sp>
      <p:sp>
        <p:nvSpPr>
          <p:cNvPr id="5" name="Footer Placeholder 4">
            <a:extLst>
              <a:ext uri="{FF2B5EF4-FFF2-40B4-BE49-F238E27FC236}">
                <a16:creationId xmlns:a16="http://schemas.microsoft.com/office/drawing/2014/main" id="{781CEBC1-9AC8-4500-88BA-5EC667A0C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EBA259-5317-41F7-9A97-C58939FEF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6DFAE-A44C-4B30-BA54-E12740777D35}" type="slidenum">
              <a:rPr lang="en-US" smtClean="0"/>
              <a:t>‹#›</a:t>
            </a:fld>
            <a:endParaRPr lang="en-US"/>
          </a:p>
        </p:txBody>
      </p:sp>
    </p:spTree>
    <p:extLst>
      <p:ext uri="{BB962C8B-B14F-4D97-AF65-F5344CB8AC3E}">
        <p14:creationId xmlns:p14="http://schemas.microsoft.com/office/powerpoint/2010/main" val="2178562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hyperlink" Target="https://www.trails-end.com/" TargetMode="External"/><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image" Target="../media/image29.jpg"/><Relationship Id="rId17" Type="http://schemas.openxmlformats.org/officeDocument/2006/relationships/image" Target="../media/image34.png"/><Relationship Id="rId2" Type="http://schemas.openxmlformats.org/officeDocument/2006/relationships/image" Target="../media/image7.jp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jpeg"/><Relationship Id="rId5" Type="http://schemas.openxmlformats.org/officeDocument/2006/relationships/image" Target="../media/image11.pn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cid:ii_lctijgep0"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image" Target="../media/image47.jpe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jpeg"/><Relationship Id="rId17" Type="http://schemas.openxmlformats.org/officeDocument/2006/relationships/image" Target="../media/image61.jpg"/><Relationship Id="rId2" Type="http://schemas.openxmlformats.org/officeDocument/2006/relationships/notesSlide" Target="../notesSlides/notesSlide13.xml"/><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jpg"/><Relationship Id="rId10" Type="http://schemas.openxmlformats.org/officeDocument/2006/relationships/image" Target="../media/image54.jpg"/><Relationship Id="rId19" Type="http://schemas.openxmlformats.org/officeDocument/2006/relationships/image" Target="../media/image63.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png"/><Relationship Id="rId22" Type="http://schemas.openxmlformats.org/officeDocument/2006/relationships/image" Target="../media/image6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hyperlink" Target="http://www.trails-end.com/webinars"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Support@trails-end.com" TargetMode="External"/><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364104" y="1723292"/>
            <a:ext cx="6522031" cy="4403188"/>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rial Black" panose="020B0A04020102020204" pitchFamily="34" charset="0"/>
                <a:cs typeface="Arial" panose="020B0604020202020204" pitchFamily="34" charset="0"/>
              </a:rPr>
              <a:t>Northern Star Scouting</a:t>
            </a:r>
          </a:p>
          <a:p>
            <a:pPr algn="ctr"/>
            <a:r>
              <a:rPr lang="en-US" sz="5400" b="1" dirty="0">
                <a:ln>
                  <a:solidFill>
                    <a:schemeClr val="tx1"/>
                  </a:solidFill>
                </a:ln>
                <a:solidFill>
                  <a:srgbClr val="FFC000"/>
                </a:solidFill>
                <a:latin typeface="Concielian Jet" panose="00000400000000000000" pitchFamily="2" charset="0"/>
                <a:cs typeface="Arial" panose="020B0604020202020204" pitchFamily="34" charset="0"/>
              </a:rPr>
              <a:t>2023 Popcorn Kickoff</a:t>
            </a:r>
            <a:endParaRPr lang="en-US" sz="3600" b="1" i="1" dirty="0">
              <a:ln>
                <a:solidFill>
                  <a:schemeClr val="tx1"/>
                </a:solidFill>
              </a:ln>
              <a:solidFill>
                <a:srgbClr val="FFC000"/>
              </a:solidFill>
              <a:latin typeface="Concielian Jet" panose="00000400000000000000" pitchFamily="2" charset="0"/>
              <a:cs typeface="Arial" panose="020B0604020202020204" pitchFamily="34" charset="0"/>
            </a:endParaRPr>
          </a:p>
        </p:txBody>
      </p:sp>
      <p:pic>
        <p:nvPicPr>
          <p:cNvPr id="4" name="Picture 3" descr="A cartoon character in a circle&#10;&#10;Description automatically generated">
            <a:extLst>
              <a:ext uri="{FF2B5EF4-FFF2-40B4-BE49-F238E27FC236}">
                <a16:creationId xmlns:a16="http://schemas.microsoft.com/office/drawing/2014/main" id="{E5CD6026-16E0-88E4-0827-EACCFE993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35" y="1527747"/>
            <a:ext cx="4130048" cy="4026416"/>
          </a:xfrm>
          <a:prstGeom prst="rect">
            <a:avLst/>
          </a:prstGeom>
        </p:spPr>
      </p:pic>
      <p:sp>
        <p:nvSpPr>
          <p:cNvPr id="7" name="TextBox 6">
            <a:extLst>
              <a:ext uri="{FF2B5EF4-FFF2-40B4-BE49-F238E27FC236}">
                <a16:creationId xmlns:a16="http://schemas.microsoft.com/office/drawing/2014/main" id="{003ECB1E-6B72-5DE8-48AD-D5636198BF16}"/>
              </a:ext>
            </a:extLst>
          </p:cNvPr>
          <p:cNvSpPr txBox="1"/>
          <p:nvPr/>
        </p:nvSpPr>
        <p:spPr>
          <a:xfrm>
            <a:off x="6218322" y="5535335"/>
            <a:ext cx="5283867" cy="1200329"/>
          </a:xfrm>
          <a:prstGeom prst="rect">
            <a:avLst/>
          </a:prstGeom>
          <a:noFill/>
        </p:spPr>
        <p:txBody>
          <a:bodyPr wrap="square">
            <a:spAutoFit/>
          </a:bodyPr>
          <a:lstStyle/>
          <a:p>
            <a:pPr algn="ctr"/>
            <a:r>
              <a:rPr lang="en-US" sz="3600" b="1" dirty="0">
                <a:ln>
                  <a:solidFill>
                    <a:schemeClr val="tx1"/>
                  </a:solidFill>
                </a:ln>
                <a:solidFill>
                  <a:schemeClr val="accent6">
                    <a:lumMod val="60000"/>
                    <a:lumOff val="40000"/>
                  </a:schemeClr>
                </a:solidFill>
                <a:latin typeface="Concielian Jet" panose="00000400000000000000" pitchFamily="2" charset="0"/>
                <a:cs typeface="Arial" panose="020B0604020202020204" pitchFamily="34" charset="0"/>
              </a:rPr>
              <a:t>Crunch Kart </a:t>
            </a:r>
          </a:p>
          <a:p>
            <a:pPr algn="ctr"/>
            <a:r>
              <a:rPr lang="en-US" sz="3600" b="1" dirty="0">
                <a:ln>
                  <a:solidFill>
                    <a:schemeClr val="tx1"/>
                  </a:solidFill>
                </a:ln>
                <a:solidFill>
                  <a:schemeClr val="accent6">
                    <a:lumMod val="60000"/>
                    <a:lumOff val="40000"/>
                  </a:schemeClr>
                </a:solidFill>
                <a:latin typeface="Concielian Jet" panose="00000400000000000000" pitchFamily="2" charset="0"/>
                <a:cs typeface="Arial" panose="020B0604020202020204" pitchFamily="34" charset="0"/>
              </a:rPr>
              <a:t>Road Rally </a:t>
            </a:r>
            <a:endParaRPr lang="en-US" sz="3600" dirty="0">
              <a:solidFill>
                <a:schemeClr val="accent6">
                  <a:lumMod val="60000"/>
                  <a:lumOff val="40000"/>
                </a:schemeClr>
              </a:solidFill>
            </a:endParaRPr>
          </a:p>
        </p:txBody>
      </p:sp>
    </p:spTree>
    <p:extLst>
      <p:ext uri="{BB962C8B-B14F-4D97-AF65-F5344CB8AC3E}">
        <p14:creationId xmlns:p14="http://schemas.microsoft.com/office/powerpoint/2010/main" val="79107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405199" y="2959767"/>
            <a:ext cx="5966848" cy="1828801"/>
          </a:xfrm>
          <a:prstGeom prst="rect">
            <a:avLst/>
          </a:prstGeom>
          <a:noFill/>
        </p:spPr>
        <p:txBody>
          <a:bodyPr wrap="square" rtlCol="0" anchor="t">
            <a:noAutofit/>
          </a:bodyPr>
          <a:lstStyle/>
          <a:p>
            <a:pPr algn="ctr"/>
            <a:r>
              <a:rPr lang="en-US" sz="4800" b="1" dirty="0">
                <a:ln>
                  <a:solidFill>
                    <a:schemeClr val="tx1"/>
                  </a:solidFill>
                </a:ln>
                <a:solidFill>
                  <a:srgbClr val="00B0F0"/>
                </a:solidFill>
                <a:latin typeface="Concielian Jet" panose="00000400000000000000" pitchFamily="2" charset="0"/>
                <a:cs typeface="Arial" panose="020B0604020202020204" pitchFamily="34" charset="0"/>
              </a:rPr>
              <a:t>PRODUCTS &amp; ORDERING</a:t>
            </a:r>
            <a:endParaRPr lang="en-US" sz="4000" dirty="0">
              <a:ln>
                <a:solidFill>
                  <a:schemeClr val="tx1"/>
                </a:solidFill>
              </a:ln>
              <a:solidFill>
                <a:srgbClr val="00B0F0"/>
              </a:solidFill>
              <a:latin typeface="Concielian Je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character in a circle&#10;&#10;Description automatically generated">
            <a:extLst>
              <a:ext uri="{FF2B5EF4-FFF2-40B4-BE49-F238E27FC236}">
                <a16:creationId xmlns:a16="http://schemas.microsoft.com/office/drawing/2014/main" id="{2EEACB02-6F7C-21CF-6155-9187B2E6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73" y="1415792"/>
            <a:ext cx="4130048" cy="4026416"/>
          </a:xfrm>
          <a:prstGeom prst="rect">
            <a:avLst/>
          </a:prstGeom>
        </p:spPr>
      </p:pic>
    </p:spTree>
    <p:extLst>
      <p:ext uri="{BB962C8B-B14F-4D97-AF65-F5344CB8AC3E}">
        <p14:creationId xmlns:p14="http://schemas.microsoft.com/office/powerpoint/2010/main" val="299192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lication&#10;&#10;Description automatically generated with low confidence">
            <a:extLst>
              <a:ext uri="{FF2B5EF4-FFF2-40B4-BE49-F238E27FC236}">
                <a16:creationId xmlns:a16="http://schemas.microsoft.com/office/drawing/2014/main" id="{F92EA42A-A63A-F753-A2A6-69C8F67E6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27161E-0CAC-D406-A4BB-063914312243}"/>
              </a:ext>
            </a:extLst>
          </p:cNvPr>
          <p:cNvSpPr txBox="1">
            <a:spLocks/>
          </p:cNvSpPr>
          <p:nvPr/>
        </p:nvSpPr>
        <p:spPr>
          <a:xfrm>
            <a:off x="232446" y="518989"/>
            <a:ext cx="10515600" cy="706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Aptos ExtraBold" panose="020B0004020202020204" pitchFamily="34" charset="0"/>
                <a:ea typeface="Helvetica Neue Condensed" panose="02000503000000020004" pitchFamily="2" charset="0"/>
                <a:cs typeface="Arial Black" panose="020B0604020202020204" pitchFamily="34" charset="0"/>
              </a:rPr>
              <a:t>TRADITIONAL PRODUCTS</a:t>
            </a:r>
          </a:p>
        </p:txBody>
      </p:sp>
      <p:sp>
        <p:nvSpPr>
          <p:cNvPr id="4" name="TextBox 3">
            <a:extLst>
              <a:ext uri="{FF2B5EF4-FFF2-40B4-BE49-F238E27FC236}">
                <a16:creationId xmlns:a16="http://schemas.microsoft.com/office/drawing/2014/main" id="{E018342F-1EED-52E5-4F2F-277BBB794ABC}"/>
              </a:ext>
            </a:extLst>
          </p:cNvPr>
          <p:cNvSpPr txBox="1"/>
          <p:nvPr/>
        </p:nvSpPr>
        <p:spPr>
          <a:xfrm>
            <a:off x="232446" y="149657"/>
            <a:ext cx="7162318" cy="369332"/>
          </a:xfrm>
          <a:prstGeom prst="rect">
            <a:avLst/>
          </a:prstGeom>
          <a:noFill/>
        </p:spPr>
        <p:txBody>
          <a:bodyPr wrap="square">
            <a:spAutoFit/>
          </a:bodyPr>
          <a:lstStyle/>
          <a:p>
            <a:pPr marL="0" indent="0">
              <a:buClr>
                <a:schemeClr val="accent1"/>
              </a:buClr>
              <a:buNone/>
            </a:pPr>
            <a:r>
              <a:rPr lang="en-US" dirty="0">
                <a:solidFill>
                  <a:schemeClr val="bg1"/>
                </a:solidFill>
                <a:latin typeface="Arial" panose="020B0604020202020204" pitchFamily="34" charset="0"/>
                <a:ea typeface="Helvetica Neue" panose="02000503000000020004" pitchFamily="2" charset="0"/>
                <a:cs typeface="Arial" panose="020B0604020202020204" pitchFamily="34" charset="0"/>
              </a:rPr>
              <a:t>TRAIL’S END 2023</a:t>
            </a:r>
          </a:p>
        </p:txBody>
      </p:sp>
      <p:pic>
        <p:nvPicPr>
          <p:cNvPr id="6" name="Picture 5" descr="A pile of chicken nuggets&#10;&#10;Description automatically generated with medium confidence">
            <a:extLst>
              <a:ext uri="{FF2B5EF4-FFF2-40B4-BE49-F238E27FC236}">
                <a16:creationId xmlns:a16="http://schemas.microsoft.com/office/drawing/2014/main" id="{AA867EBE-5AB0-E332-62C2-77A5AACC4D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0442" y="5701420"/>
            <a:ext cx="2177171" cy="982984"/>
          </a:xfrm>
          <a:prstGeom prst="rect">
            <a:avLst/>
          </a:prstGeom>
        </p:spPr>
      </p:pic>
      <p:sp>
        <p:nvSpPr>
          <p:cNvPr id="7" name="TextBox 6">
            <a:extLst>
              <a:ext uri="{FF2B5EF4-FFF2-40B4-BE49-F238E27FC236}">
                <a16:creationId xmlns:a16="http://schemas.microsoft.com/office/drawing/2014/main" id="{9ADFFB0B-162F-8CF4-4451-C90FA0E4AE4E}"/>
              </a:ext>
            </a:extLst>
          </p:cNvPr>
          <p:cNvSpPr txBox="1"/>
          <p:nvPr/>
        </p:nvSpPr>
        <p:spPr>
          <a:xfrm>
            <a:off x="2866905" y="4515819"/>
            <a:ext cx="1993411" cy="492443"/>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Salted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Caramel Corn</a:t>
            </a:r>
          </a:p>
        </p:txBody>
      </p:sp>
      <p:sp>
        <p:nvSpPr>
          <p:cNvPr id="8" name="TextBox 128">
            <a:extLst>
              <a:ext uri="{FF2B5EF4-FFF2-40B4-BE49-F238E27FC236}">
                <a16:creationId xmlns:a16="http://schemas.microsoft.com/office/drawing/2014/main" id="{DA5B9C12-4D84-7067-7FFD-47A2C6607350}"/>
              </a:ext>
            </a:extLst>
          </p:cNvPr>
          <p:cNvSpPr txBox="1"/>
          <p:nvPr/>
        </p:nvSpPr>
        <p:spPr>
          <a:xfrm>
            <a:off x="2781551" y="5138591"/>
            <a:ext cx="1256155"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$25</a:t>
            </a:r>
          </a:p>
        </p:txBody>
      </p:sp>
      <p:pic>
        <p:nvPicPr>
          <p:cNvPr id="9" name="Picture 8" descr="A picture containing calendar&#10;&#10;Description automatically generated">
            <a:extLst>
              <a:ext uri="{FF2B5EF4-FFF2-40B4-BE49-F238E27FC236}">
                <a16:creationId xmlns:a16="http://schemas.microsoft.com/office/drawing/2014/main" id="{05E06660-DC4A-B968-7F53-BF0ACCA42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944" y="4577696"/>
            <a:ext cx="1689042" cy="2185819"/>
          </a:xfrm>
          <a:prstGeom prst="rect">
            <a:avLst/>
          </a:prstGeom>
        </p:spPr>
      </p:pic>
      <p:pic>
        <p:nvPicPr>
          <p:cNvPr id="11" name="Picture 10" descr="A picture containing food, plate, fruit, dried fruit&#10;&#10;Description automatically generated">
            <a:extLst>
              <a:ext uri="{FF2B5EF4-FFF2-40B4-BE49-F238E27FC236}">
                <a16:creationId xmlns:a16="http://schemas.microsoft.com/office/drawing/2014/main" id="{BE58C179-342F-8A05-E2BC-64004CD30D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84" y="5761717"/>
            <a:ext cx="2023461" cy="988311"/>
          </a:xfrm>
          <a:prstGeom prst="rect">
            <a:avLst/>
          </a:prstGeom>
        </p:spPr>
      </p:pic>
      <p:sp>
        <p:nvSpPr>
          <p:cNvPr id="12" name="TextBox 11">
            <a:extLst>
              <a:ext uri="{FF2B5EF4-FFF2-40B4-BE49-F238E27FC236}">
                <a16:creationId xmlns:a16="http://schemas.microsoft.com/office/drawing/2014/main" id="{1CE8F33F-A359-9506-DE7A-57F64EE96E6B}"/>
              </a:ext>
            </a:extLst>
          </p:cNvPr>
          <p:cNvSpPr txBox="1"/>
          <p:nvPr/>
        </p:nvSpPr>
        <p:spPr>
          <a:xfrm>
            <a:off x="182379" y="4543810"/>
            <a:ext cx="1908527" cy="738664"/>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Unbelievable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Butter Microwave Popcorn</a:t>
            </a:r>
            <a:endParaRPr kumimoji="0" lang="en-US" sz="160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endParaRPr>
          </a:p>
        </p:txBody>
      </p:sp>
      <p:sp>
        <p:nvSpPr>
          <p:cNvPr id="13" name="TextBox 128">
            <a:extLst>
              <a:ext uri="{FF2B5EF4-FFF2-40B4-BE49-F238E27FC236}">
                <a16:creationId xmlns:a16="http://schemas.microsoft.com/office/drawing/2014/main" id="{E496ACED-608E-0B74-E6ED-018C37FA49CD}"/>
              </a:ext>
            </a:extLst>
          </p:cNvPr>
          <p:cNvSpPr txBox="1"/>
          <p:nvPr/>
        </p:nvSpPr>
        <p:spPr>
          <a:xfrm>
            <a:off x="156331" y="5407523"/>
            <a:ext cx="1006960"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$25</a:t>
            </a:r>
          </a:p>
        </p:txBody>
      </p:sp>
      <p:pic>
        <p:nvPicPr>
          <p:cNvPr id="14" name="Picture 13" descr="Calendar&#10;&#10;Description automatically generated">
            <a:extLst>
              <a:ext uri="{FF2B5EF4-FFF2-40B4-BE49-F238E27FC236}">
                <a16:creationId xmlns:a16="http://schemas.microsoft.com/office/drawing/2014/main" id="{EE3B2AF8-A1BE-3830-1F9B-2193B8F48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792" y="5272854"/>
            <a:ext cx="1699999" cy="2199999"/>
          </a:xfrm>
          <a:prstGeom prst="rect">
            <a:avLst/>
          </a:prstGeom>
        </p:spPr>
      </p:pic>
      <p:sp>
        <p:nvSpPr>
          <p:cNvPr id="18" name="TextBox 128">
            <a:extLst>
              <a:ext uri="{FF2B5EF4-FFF2-40B4-BE49-F238E27FC236}">
                <a16:creationId xmlns:a16="http://schemas.microsoft.com/office/drawing/2014/main" id="{CA063954-AE71-0CE6-BAFE-E75356FA18F7}"/>
              </a:ext>
            </a:extLst>
          </p:cNvPr>
          <p:cNvSpPr txBox="1"/>
          <p:nvPr/>
        </p:nvSpPr>
        <p:spPr>
          <a:xfrm>
            <a:off x="9195435" y="2469210"/>
            <a:ext cx="1142458" cy="492443"/>
          </a:xfrm>
          <a:prstGeom prst="rect">
            <a:avLst/>
          </a:prstGeom>
          <a:noFill/>
        </p:spPr>
        <p:txBody>
          <a:bodyPr wrap="square" lIns="0" tIns="0" rIns="0" bIns="0" rtlCol="0" anchor="b">
            <a:spAutoFit/>
          </a:bodyPr>
          <a:lstStyle>
            <a:defPPr>
              <a:defRPr lang="en-US"/>
            </a:defPPr>
            <a:lvl1pPr lvl="0">
              <a:lnSpc>
                <a:spcPct val="80000"/>
              </a:lnSpc>
              <a:defRPr sz="4000" b="1" spc="100">
                <a:solidFill>
                  <a:srgbClr val="4372C4"/>
                </a:solidFill>
                <a:latin typeface="Arial" panose="020B0604020202020204" pitchFamily="34" charset="0"/>
                <a:cs typeface="Arial" panose="020B0604020202020204" pitchFamily="34" charset="0"/>
              </a:defRPr>
            </a:lvl1pPr>
          </a:lstStyle>
          <a:p>
            <a:r>
              <a:rPr lang="en-US" dirty="0"/>
              <a:t>$25</a:t>
            </a:r>
          </a:p>
        </p:txBody>
      </p:sp>
      <p:pic>
        <p:nvPicPr>
          <p:cNvPr id="21" name="Picture 20" descr="A picture containing food, white, cream, ice&#10;&#10;Description automatically generated">
            <a:extLst>
              <a:ext uri="{FF2B5EF4-FFF2-40B4-BE49-F238E27FC236}">
                <a16:creationId xmlns:a16="http://schemas.microsoft.com/office/drawing/2014/main" id="{448483AB-6CD8-BBDD-F485-DFAABEE181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1700" y="2947601"/>
            <a:ext cx="1478863" cy="845453"/>
          </a:xfrm>
          <a:prstGeom prst="rect">
            <a:avLst/>
          </a:prstGeom>
        </p:spPr>
      </p:pic>
      <p:sp>
        <p:nvSpPr>
          <p:cNvPr id="22" name="TextBox 21">
            <a:extLst>
              <a:ext uri="{FF2B5EF4-FFF2-40B4-BE49-F238E27FC236}">
                <a16:creationId xmlns:a16="http://schemas.microsoft.com/office/drawing/2014/main" id="{486129BD-CB62-DD04-581C-1A207CB63536}"/>
              </a:ext>
            </a:extLst>
          </p:cNvPr>
          <p:cNvSpPr txBox="1"/>
          <p:nvPr/>
        </p:nvSpPr>
        <p:spPr>
          <a:xfrm>
            <a:off x="5929947" y="1964543"/>
            <a:ext cx="1574510" cy="492443"/>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White </a:t>
            </a:r>
            <a:r>
              <a:rPr kumimoji="0" lang="en-US" sz="160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Cheddar Popcorn</a:t>
            </a:r>
          </a:p>
        </p:txBody>
      </p:sp>
      <p:sp>
        <p:nvSpPr>
          <p:cNvPr id="23" name="TextBox 128">
            <a:extLst>
              <a:ext uri="{FF2B5EF4-FFF2-40B4-BE49-F238E27FC236}">
                <a16:creationId xmlns:a16="http://schemas.microsoft.com/office/drawing/2014/main" id="{C3C0D177-42D2-C235-357A-7F6EDE0C2DF5}"/>
              </a:ext>
            </a:extLst>
          </p:cNvPr>
          <p:cNvSpPr txBox="1"/>
          <p:nvPr/>
        </p:nvSpPr>
        <p:spPr>
          <a:xfrm>
            <a:off x="5977771" y="2580081"/>
            <a:ext cx="1133106"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$20</a:t>
            </a:r>
          </a:p>
        </p:txBody>
      </p:sp>
      <p:pic>
        <p:nvPicPr>
          <p:cNvPr id="24" name="Picture 23" descr="Text&#10;&#10;Description automatically generated">
            <a:extLst>
              <a:ext uri="{FF2B5EF4-FFF2-40B4-BE49-F238E27FC236}">
                <a16:creationId xmlns:a16="http://schemas.microsoft.com/office/drawing/2014/main" id="{199660C0-98D3-4C66-F0CF-4F376D4195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59938" y="1738394"/>
            <a:ext cx="1642737" cy="2125895"/>
          </a:xfrm>
          <a:prstGeom prst="rect">
            <a:avLst/>
          </a:prstGeom>
        </p:spPr>
      </p:pic>
      <p:sp>
        <p:nvSpPr>
          <p:cNvPr id="27" name="TextBox 26">
            <a:extLst>
              <a:ext uri="{FF2B5EF4-FFF2-40B4-BE49-F238E27FC236}">
                <a16:creationId xmlns:a16="http://schemas.microsoft.com/office/drawing/2014/main" id="{A062D885-BE40-B869-ECA5-87C3A3FFC802}"/>
              </a:ext>
            </a:extLst>
          </p:cNvPr>
          <p:cNvSpPr txBox="1"/>
          <p:nvPr/>
        </p:nvSpPr>
        <p:spPr>
          <a:xfrm>
            <a:off x="3215387" y="1997379"/>
            <a:ext cx="1682337" cy="246221"/>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Popping Corn</a:t>
            </a:r>
            <a:endParaRPr kumimoji="0" lang="en-US" sz="160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endParaRPr>
          </a:p>
        </p:txBody>
      </p:sp>
      <p:sp>
        <p:nvSpPr>
          <p:cNvPr id="28" name="TextBox 128">
            <a:extLst>
              <a:ext uri="{FF2B5EF4-FFF2-40B4-BE49-F238E27FC236}">
                <a16:creationId xmlns:a16="http://schemas.microsoft.com/office/drawing/2014/main" id="{2EF0CC35-4F3C-8C03-F10D-96E9B5267294}"/>
              </a:ext>
            </a:extLst>
          </p:cNvPr>
          <p:cNvSpPr txBox="1"/>
          <p:nvPr/>
        </p:nvSpPr>
        <p:spPr>
          <a:xfrm>
            <a:off x="3174126" y="2530378"/>
            <a:ext cx="927941"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$15</a:t>
            </a:r>
          </a:p>
        </p:txBody>
      </p:sp>
      <p:pic>
        <p:nvPicPr>
          <p:cNvPr id="31" name="Picture 30" descr="A picture containing table, food, cream, white&#10;&#10;Description automatically generated">
            <a:extLst>
              <a:ext uri="{FF2B5EF4-FFF2-40B4-BE49-F238E27FC236}">
                <a16:creationId xmlns:a16="http://schemas.microsoft.com/office/drawing/2014/main" id="{26B69DAE-AC1C-5734-F850-F5046690E2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593" y="2939626"/>
            <a:ext cx="1619993" cy="761079"/>
          </a:xfrm>
          <a:prstGeom prst="rect">
            <a:avLst/>
          </a:prstGeom>
        </p:spPr>
      </p:pic>
      <p:sp>
        <p:nvSpPr>
          <p:cNvPr id="32" name="TextBox 31">
            <a:extLst>
              <a:ext uri="{FF2B5EF4-FFF2-40B4-BE49-F238E27FC236}">
                <a16:creationId xmlns:a16="http://schemas.microsoft.com/office/drawing/2014/main" id="{3E30E992-BBCD-F90D-B5CB-8D3D515A341B}"/>
              </a:ext>
            </a:extLst>
          </p:cNvPr>
          <p:cNvSpPr txBox="1"/>
          <p:nvPr/>
        </p:nvSpPr>
        <p:spPr>
          <a:xfrm>
            <a:off x="109663" y="1934333"/>
            <a:ext cx="1704055" cy="492443"/>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85000"/>
                    <a:lumOff val="15000"/>
                  </a:schemeClr>
                </a:solidFill>
                <a:latin typeface="Arial" panose="020B0604020202020204" pitchFamily="34" charset="0"/>
                <a:cs typeface="Arial" panose="020B0604020202020204" pitchFamily="34" charset="0"/>
              </a:rPr>
              <a:t>Sweet and Salty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Kettle Corn</a:t>
            </a:r>
          </a:p>
        </p:txBody>
      </p:sp>
      <p:sp>
        <p:nvSpPr>
          <p:cNvPr id="33" name="TextBox 128">
            <a:extLst>
              <a:ext uri="{FF2B5EF4-FFF2-40B4-BE49-F238E27FC236}">
                <a16:creationId xmlns:a16="http://schemas.microsoft.com/office/drawing/2014/main" id="{C40D563D-7C76-1736-703B-3E80AB7D9588}"/>
              </a:ext>
            </a:extLst>
          </p:cNvPr>
          <p:cNvSpPr txBox="1"/>
          <p:nvPr/>
        </p:nvSpPr>
        <p:spPr>
          <a:xfrm>
            <a:off x="95339" y="2545245"/>
            <a:ext cx="938132" cy="492443"/>
          </a:xfrm>
          <a:prstGeom prst="rect">
            <a:avLst/>
          </a:prstGeom>
          <a:noFill/>
        </p:spPr>
        <p:txBody>
          <a:bodyPr wrap="square" lIns="0" tIns="0" rIns="0" bIns="0" rtlCol="0" anchor="b">
            <a:spAutoFit/>
          </a:bodyPr>
          <a:lstStyle>
            <a:defPPr>
              <a:defRPr lang="en-US"/>
            </a:defPPr>
            <a:lvl1pPr lvl="0">
              <a:lnSpc>
                <a:spcPct val="80000"/>
              </a:lnSpc>
              <a:defRPr sz="4000" b="1" spc="100">
                <a:solidFill>
                  <a:srgbClr val="4372C4"/>
                </a:solidFill>
                <a:latin typeface="Arial" panose="020B0604020202020204" pitchFamily="34" charset="0"/>
                <a:cs typeface="Arial" panose="020B0604020202020204" pitchFamily="34" charset="0"/>
              </a:defRPr>
            </a:lvl1pPr>
          </a:lstStyle>
          <a:p>
            <a:r>
              <a:rPr lang="en-US" dirty="0"/>
              <a:t>$15</a:t>
            </a:r>
          </a:p>
        </p:txBody>
      </p:sp>
      <p:pic>
        <p:nvPicPr>
          <p:cNvPr id="34" name="Picture 33" descr="A book cover with a person in a kayak&#10;&#10;Description automatically generated with low confidence">
            <a:extLst>
              <a:ext uri="{FF2B5EF4-FFF2-40B4-BE49-F238E27FC236}">
                <a16:creationId xmlns:a16="http://schemas.microsoft.com/office/drawing/2014/main" id="{605A9E60-0BEB-5629-127A-A0D8E9475C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05065" y="1734513"/>
            <a:ext cx="1532686" cy="2025536"/>
          </a:xfrm>
          <a:prstGeom prst="rect">
            <a:avLst/>
          </a:prstGeom>
        </p:spPr>
      </p:pic>
      <p:sp>
        <p:nvSpPr>
          <p:cNvPr id="17" name="TextBox 16">
            <a:extLst>
              <a:ext uri="{FF2B5EF4-FFF2-40B4-BE49-F238E27FC236}">
                <a16:creationId xmlns:a16="http://schemas.microsoft.com/office/drawing/2014/main" id="{FC6AB7C6-BF15-F9B0-0B3A-F000C7F14AB6}"/>
              </a:ext>
            </a:extLst>
          </p:cNvPr>
          <p:cNvSpPr txBox="1"/>
          <p:nvPr/>
        </p:nvSpPr>
        <p:spPr>
          <a:xfrm>
            <a:off x="9257677" y="1825369"/>
            <a:ext cx="1057800" cy="553998"/>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85000"/>
                    <a:lumOff val="15000"/>
                  </a:schemeClr>
                </a:solidFill>
                <a:latin typeface="Arial" panose="020B0604020202020204" pitchFamily="34" charset="0"/>
                <a:cs typeface="Arial" panose="020B0604020202020204" pitchFamily="34" charset="0"/>
              </a:rPr>
              <a:t>S’mores Popcorn</a:t>
            </a:r>
            <a:endParaRPr kumimoji="0" lang="en-US"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endParaRPr>
          </a:p>
        </p:txBody>
      </p:sp>
      <p:pic>
        <p:nvPicPr>
          <p:cNvPr id="36" name="Picture 35" descr="A pile of popcorn on a black background&#10;&#10;Description automatically generated">
            <a:extLst>
              <a:ext uri="{FF2B5EF4-FFF2-40B4-BE49-F238E27FC236}">
                <a16:creationId xmlns:a16="http://schemas.microsoft.com/office/drawing/2014/main" id="{5D4FB1A9-F7C7-A885-B53D-3A2BECC4F3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2907" y="2696018"/>
            <a:ext cx="2215622" cy="1704324"/>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865A2E58-9BEB-4043-CF34-9136BBCB21E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37893" y="1681478"/>
            <a:ext cx="1692461" cy="2190242"/>
          </a:xfrm>
          <a:prstGeom prst="rect">
            <a:avLst/>
          </a:prstGeom>
        </p:spPr>
      </p:pic>
      <p:pic>
        <p:nvPicPr>
          <p:cNvPr id="26" name="Picture 25" descr="A picture containing food, plate, indoor, fruit&#10;&#10;Description automatically generated">
            <a:extLst>
              <a:ext uri="{FF2B5EF4-FFF2-40B4-BE49-F238E27FC236}">
                <a16:creationId xmlns:a16="http://schemas.microsoft.com/office/drawing/2014/main" id="{2F53F85D-2392-AC64-EC14-69729E5505D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38604" y="3027887"/>
            <a:ext cx="1848560" cy="618341"/>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C7B8753D-D894-4FB6-3C5C-64F5F8120BF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65931" y="1828241"/>
            <a:ext cx="1671762" cy="2163457"/>
          </a:xfrm>
          <a:prstGeom prst="rect">
            <a:avLst/>
          </a:prstGeom>
        </p:spPr>
      </p:pic>
      <p:pic>
        <p:nvPicPr>
          <p:cNvPr id="45" name="Picture 44" descr="A picture containing doughnut, donut, food, chocolate&#10;&#10;Description automatically generated">
            <a:extLst>
              <a:ext uri="{FF2B5EF4-FFF2-40B4-BE49-F238E27FC236}">
                <a16:creationId xmlns:a16="http://schemas.microsoft.com/office/drawing/2014/main" id="{5E0F5372-204B-E603-82EE-F7E914735AD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41823" y="5927433"/>
            <a:ext cx="1688740" cy="772533"/>
          </a:xfrm>
          <a:prstGeom prst="rect">
            <a:avLst/>
          </a:prstGeom>
        </p:spPr>
      </p:pic>
      <p:sp>
        <p:nvSpPr>
          <p:cNvPr id="46" name="TextBox 45">
            <a:extLst>
              <a:ext uri="{FF2B5EF4-FFF2-40B4-BE49-F238E27FC236}">
                <a16:creationId xmlns:a16="http://schemas.microsoft.com/office/drawing/2014/main" id="{3E411612-C60D-5D36-493C-04B9BF9D5F35}"/>
              </a:ext>
            </a:extLst>
          </p:cNvPr>
          <p:cNvSpPr txBox="1"/>
          <p:nvPr/>
        </p:nvSpPr>
        <p:spPr>
          <a:xfrm>
            <a:off x="6053355" y="4534344"/>
            <a:ext cx="1178764" cy="553998"/>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Chocolatey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Pretzels</a:t>
            </a:r>
          </a:p>
        </p:txBody>
      </p:sp>
      <p:sp>
        <p:nvSpPr>
          <p:cNvPr id="47" name="TextBox 128">
            <a:extLst>
              <a:ext uri="{FF2B5EF4-FFF2-40B4-BE49-F238E27FC236}">
                <a16:creationId xmlns:a16="http://schemas.microsoft.com/office/drawing/2014/main" id="{677B0487-86FD-B588-1F27-A5F13618BE42}"/>
              </a:ext>
            </a:extLst>
          </p:cNvPr>
          <p:cNvSpPr txBox="1"/>
          <p:nvPr/>
        </p:nvSpPr>
        <p:spPr>
          <a:xfrm>
            <a:off x="6035396" y="5237706"/>
            <a:ext cx="1063092"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$25</a:t>
            </a:r>
          </a:p>
        </p:txBody>
      </p:sp>
      <p:pic>
        <p:nvPicPr>
          <p:cNvPr id="48" name="Picture 47" descr="Calendar&#10;&#10;Description automatically generated">
            <a:extLst>
              <a:ext uri="{FF2B5EF4-FFF2-40B4-BE49-F238E27FC236}">
                <a16:creationId xmlns:a16="http://schemas.microsoft.com/office/drawing/2014/main" id="{D9741053-F41D-5AA6-EBC9-5A6532F1584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23968" y="4473563"/>
            <a:ext cx="1722020" cy="2228496"/>
          </a:xfrm>
          <a:prstGeom prst="rect">
            <a:avLst/>
          </a:prstGeom>
        </p:spPr>
      </p:pic>
      <p:pic>
        <p:nvPicPr>
          <p:cNvPr id="50" name="Picture 49">
            <a:extLst>
              <a:ext uri="{FF2B5EF4-FFF2-40B4-BE49-F238E27FC236}">
                <a16:creationId xmlns:a16="http://schemas.microsoft.com/office/drawing/2014/main" id="{F4458066-F8AB-A6E3-DEE4-89C5875C9E5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42907" y="5830595"/>
            <a:ext cx="2012603" cy="925895"/>
          </a:xfrm>
          <a:prstGeom prst="rect">
            <a:avLst/>
          </a:prstGeom>
        </p:spPr>
      </p:pic>
      <p:sp>
        <p:nvSpPr>
          <p:cNvPr id="51" name="TextBox 50">
            <a:extLst>
              <a:ext uri="{FF2B5EF4-FFF2-40B4-BE49-F238E27FC236}">
                <a16:creationId xmlns:a16="http://schemas.microsoft.com/office/drawing/2014/main" id="{41CD6FA7-60A7-FD08-C9F3-FBA7FE0A71DF}"/>
              </a:ext>
            </a:extLst>
          </p:cNvPr>
          <p:cNvSpPr txBox="1"/>
          <p:nvPr/>
        </p:nvSpPr>
        <p:spPr>
          <a:xfrm>
            <a:off x="9239418" y="4506978"/>
            <a:ext cx="1026627" cy="553998"/>
          </a:xfrm>
          <a:prstGeom prst="rect">
            <a:avLst/>
          </a:prstGeom>
          <a:noFill/>
          <a:effectLst/>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85000"/>
                    <a:lumOff val="15000"/>
                  </a:schemeClr>
                </a:solidFill>
                <a:latin typeface="Arial" panose="020B0604020202020204" pitchFamily="34" charset="0"/>
                <a:cs typeface="Arial" panose="020B0604020202020204" pitchFamily="34" charset="0"/>
              </a:rPr>
              <a:t>Sea Salt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Popcorn</a:t>
            </a:r>
          </a:p>
        </p:txBody>
      </p:sp>
      <p:sp>
        <p:nvSpPr>
          <p:cNvPr id="52" name="TextBox 128">
            <a:extLst>
              <a:ext uri="{FF2B5EF4-FFF2-40B4-BE49-F238E27FC236}">
                <a16:creationId xmlns:a16="http://schemas.microsoft.com/office/drawing/2014/main" id="{DDC72B51-3DC4-6A57-063B-07D5E28B11A7}"/>
              </a:ext>
            </a:extLst>
          </p:cNvPr>
          <p:cNvSpPr txBox="1"/>
          <p:nvPr/>
        </p:nvSpPr>
        <p:spPr>
          <a:xfrm>
            <a:off x="9096499" y="5138590"/>
            <a:ext cx="935771" cy="492443"/>
          </a:xfrm>
          <a:prstGeom prst="rect">
            <a:avLst/>
          </a:prstGeom>
          <a:noFill/>
        </p:spPr>
        <p:txBody>
          <a:bodyPr wrap="square" lIns="0" tIns="0" rIns="0" bIns="0" rtlCol="0" anchor="b">
            <a:spAutoFit/>
          </a:bodyPr>
          <a:lstStyle/>
          <a:p>
            <a:pPr lvl="0">
              <a:lnSpc>
                <a:spcPct val="80000"/>
              </a:lnSpc>
              <a:defRPr/>
            </a:pPr>
            <a:r>
              <a:rPr lang="en-US" sz="4000" b="1" spc="100" dirty="0">
                <a:solidFill>
                  <a:srgbClr val="4372C4"/>
                </a:solidFill>
                <a:latin typeface="Arial" panose="020B0604020202020204" pitchFamily="34" charset="0"/>
                <a:cs typeface="Arial" panose="020B0604020202020204" pitchFamily="34" charset="0"/>
              </a:rPr>
              <a:t>$50</a:t>
            </a:r>
          </a:p>
        </p:txBody>
      </p:sp>
      <p:pic>
        <p:nvPicPr>
          <p:cNvPr id="53" name="Picture 52" descr="A picture containing text&#10;&#10;Description automatically generated">
            <a:extLst>
              <a:ext uri="{FF2B5EF4-FFF2-40B4-BE49-F238E27FC236}">
                <a16:creationId xmlns:a16="http://schemas.microsoft.com/office/drawing/2014/main" id="{FE877511-28C2-3F49-343B-64899F3A030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52395" y="2952803"/>
            <a:ext cx="3233035" cy="4183928"/>
          </a:xfrm>
          <a:prstGeom prst="rect">
            <a:avLst/>
          </a:prstGeom>
        </p:spPr>
      </p:pic>
    </p:spTree>
    <p:extLst>
      <p:ext uri="{BB962C8B-B14F-4D97-AF65-F5344CB8AC3E}">
        <p14:creationId xmlns:p14="http://schemas.microsoft.com/office/powerpoint/2010/main" val="317535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C22B3F-9342-74EC-5709-AFB889E017CB}"/>
              </a:ext>
            </a:extLst>
          </p:cNvPr>
          <p:cNvSpPr txBox="1">
            <a:spLocks/>
          </p:cNvSpPr>
          <p:nvPr/>
        </p:nvSpPr>
        <p:spPr>
          <a:xfrm>
            <a:off x="691886" y="279410"/>
            <a:ext cx="10117578" cy="706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70C0"/>
                </a:solidFill>
                <a:latin typeface="Aptos ExtraBold" panose="020B0004020202020204" pitchFamily="34" charset="0"/>
                <a:ea typeface="Helvetica Neue Condensed" panose="02000503000000020004" pitchFamily="2" charset="0"/>
                <a:cs typeface="Arial Black" panose="020B0604020202020204" pitchFamily="34" charset="0"/>
              </a:rPr>
              <a:t>S'mores and Pretzel Ordering info</a:t>
            </a:r>
          </a:p>
        </p:txBody>
      </p:sp>
      <p:pic>
        <p:nvPicPr>
          <p:cNvPr id="5" name="Picture 4" descr="A pile of popcorn on a black background&#10;&#10;Description automatically generated">
            <a:extLst>
              <a:ext uri="{FF2B5EF4-FFF2-40B4-BE49-F238E27FC236}">
                <a16:creationId xmlns:a16="http://schemas.microsoft.com/office/drawing/2014/main" id="{268B40DC-EF99-D49D-2262-05D3CC69D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969" y="650855"/>
            <a:ext cx="3948706" cy="3037465"/>
          </a:xfrm>
          <a:prstGeom prst="rect">
            <a:avLst/>
          </a:prstGeom>
        </p:spPr>
      </p:pic>
      <p:sp>
        <p:nvSpPr>
          <p:cNvPr id="9" name="TextBox 8">
            <a:extLst>
              <a:ext uri="{FF2B5EF4-FFF2-40B4-BE49-F238E27FC236}">
                <a16:creationId xmlns:a16="http://schemas.microsoft.com/office/drawing/2014/main" id="{3B29A18F-04A9-0E35-2230-F74F24BF02E1}"/>
              </a:ext>
            </a:extLst>
          </p:cNvPr>
          <p:cNvSpPr txBox="1"/>
          <p:nvPr/>
        </p:nvSpPr>
        <p:spPr>
          <a:xfrm>
            <a:off x="5114109" y="1210922"/>
            <a:ext cx="6135188" cy="5262979"/>
          </a:xfrm>
          <a:prstGeom prst="rect">
            <a:avLst/>
          </a:prstGeom>
          <a:noFill/>
        </p:spPr>
        <p:txBody>
          <a:bodyPr wrap="square">
            <a:spAutoFit/>
          </a:bodyPr>
          <a:lstStyle/>
          <a:p>
            <a:pPr marL="285750" indent="-285750">
              <a:buFont typeface="Arial" panose="020B0604020202020204" pitchFamily="34" charset="0"/>
              <a:buChar char="•"/>
            </a:pPr>
            <a:r>
              <a:rPr lang="en-US" sz="2800" dirty="0"/>
              <a:t>S'mores will ship at a maximum of 10% (retail) of your orders to stay in line with market research, prevent excess inventory, and manage production constraints. </a:t>
            </a:r>
          </a:p>
          <a:p>
            <a:endParaRPr lang="en-US" sz="2800" dirty="0"/>
          </a:p>
          <a:p>
            <a:pPr marL="457200" indent="-457200">
              <a:buFont typeface="Arial" panose="020B0604020202020204" pitchFamily="34" charset="0"/>
              <a:buChar char="•"/>
            </a:pPr>
            <a:r>
              <a:rPr lang="en-US" sz="2800" dirty="0"/>
              <a:t>For every $3,000 ordered, Units can only order 1 case (12 bags) of S’mores. This applies to S’mores only.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Pretzels will be available the week of Sept. 18.</a:t>
            </a:r>
          </a:p>
        </p:txBody>
      </p:sp>
      <p:pic>
        <p:nvPicPr>
          <p:cNvPr id="3" name="Picture 2" descr="A picture containing doughnut, donut, food, chocolate&#10;&#10;Description automatically generated">
            <a:extLst>
              <a:ext uri="{FF2B5EF4-FFF2-40B4-BE49-F238E27FC236}">
                <a16:creationId xmlns:a16="http://schemas.microsoft.com/office/drawing/2014/main" id="{B19DDD8C-9278-CD03-FA56-86F3FE013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151" y="5541988"/>
            <a:ext cx="2705696" cy="1237751"/>
          </a:xfrm>
          <a:prstGeom prst="rect">
            <a:avLst/>
          </a:prstGeom>
        </p:spPr>
      </p:pic>
      <p:pic>
        <p:nvPicPr>
          <p:cNvPr id="4" name="Picture 3" descr="Calendar&#10;&#10;Description automatically generated">
            <a:extLst>
              <a:ext uri="{FF2B5EF4-FFF2-40B4-BE49-F238E27FC236}">
                <a16:creationId xmlns:a16="http://schemas.microsoft.com/office/drawing/2014/main" id="{56B2CC37-31FB-DDA4-BFE9-7B9ED178B2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1214" y="3429000"/>
            <a:ext cx="2676403" cy="3463579"/>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81CFDD1D-9FFC-57F2-5B66-07B8472325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810" y="985434"/>
            <a:ext cx="2856628" cy="3696811"/>
          </a:xfrm>
          <a:prstGeom prst="rect">
            <a:avLst/>
          </a:prstGeom>
        </p:spPr>
      </p:pic>
    </p:spTree>
    <p:extLst>
      <p:ext uri="{BB962C8B-B14F-4D97-AF65-F5344CB8AC3E}">
        <p14:creationId xmlns:p14="http://schemas.microsoft.com/office/powerpoint/2010/main" val="235521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803C4D-E47D-42AF-B215-25A2B9EBFE17}"/>
              </a:ext>
            </a:extLst>
          </p:cNvPr>
          <p:cNvSpPr txBox="1"/>
          <p:nvPr/>
        </p:nvSpPr>
        <p:spPr>
          <a:xfrm>
            <a:off x="752621" y="355853"/>
            <a:ext cx="11012344" cy="707578"/>
          </a:xfrm>
          <a:prstGeom prst="rect">
            <a:avLst/>
          </a:prstGeom>
          <a:noFill/>
        </p:spPr>
        <p:txBody>
          <a:bodyPr wrap="square" rtlCol="0">
            <a:noAutofit/>
          </a:bodyPr>
          <a:lstStyle/>
          <a:p>
            <a:r>
              <a:rPr lang="en-US" sz="4000" b="1" dirty="0">
                <a:solidFill>
                  <a:srgbClr val="0070C0"/>
                </a:solidFill>
                <a:latin typeface="Aptos ExtraBold" panose="020B0004020202020204" pitchFamily="34" charset="0"/>
              </a:rPr>
              <a:t>Ways to Sell</a:t>
            </a:r>
          </a:p>
        </p:txBody>
      </p:sp>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sp>
        <p:nvSpPr>
          <p:cNvPr id="2" name="TextBox 3">
            <a:extLst>
              <a:ext uri="{FF2B5EF4-FFF2-40B4-BE49-F238E27FC236}">
                <a16:creationId xmlns:a16="http://schemas.microsoft.com/office/drawing/2014/main" id="{430AB71C-D26B-45ED-ABCB-9BD2B88D372E}"/>
              </a:ext>
            </a:extLst>
          </p:cNvPr>
          <p:cNvSpPr txBox="1"/>
          <p:nvPr/>
        </p:nvSpPr>
        <p:spPr>
          <a:xfrm>
            <a:off x="1062185" y="1775070"/>
            <a:ext cx="2238375" cy="335413"/>
          </a:xfrm>
          <a:prstGeom prst="rect">
            <a:avLst/>
          </a:prstGeom>
          <a:noFill/>
        </p:spPr>
        <p:txBody>
          <a:bodyPr wrap="square" lIns="0"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spc="100" dirty="0">
                <a:solidFill>
                  <a:srgbClr val="FF0000"/>
                </a:solidFill>
                <a:latin typeface="Arial" panose="020B0604020202020204" pitchFamily="34" charset="0"/>
                <a:ea typeface="Helvetica Neue Medium" panose="02000503000000020004" pitchFamily="2" charset="0"/>
                <a:cs typeface="Arial" panose="020B0604020202020204" pitchFamily="34" charset="0"/>
              </a:rPr>
              <a:t>ONLINE DIRECT</a:t>
            </a:r>
          </a:p>
        </p:txBody>
      </p:sp>
      <p:sp>
        <p:nvSpPr>
          <p:cNvPr id="3" name="TextBox 4">
            <a:extLst>
              <a:ext uri="{FF2B5EF4-FFF2-40B4-BE49-F238E27FC236}">
                <a16:creationId xmlns:a16="http://schemas.microsoft.com/office/drawing/2014/main" id="{CE7D0588-AA1D-7A91-0604-46BBD9921E44}"/>
              </a:ext>
            </a:extLst>
          </p:cNvPr>
          <p:cNvSpPr txBox="1"/>
          <p:nvPr/>
        </p:nvSpPr>
        <p:spPr>
          <a:xfrm>
            <a:off x="752621" y="2322252"/>
            <a:ext cx="3307936" cy="327833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Ship direct to your customers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Record in the app</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Share your page via email, text, social media or QR code</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No handling of products or cash</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$65 Average Order</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Products &amp; prices may vary</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Shipping/Tax may apply</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Available year-round</a:t>
            </a:r>
            <a:endParaRPr lang="en-US" sz="2000" b="1" dirty="0">
              <a:solidFill>
                <a:srgbClr val="0070C0"/>
              </a:solidFill>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39602882-09A5-0A27-0C16-19F6FC88F7C3}"/>
              </a:ext>
            </a:extLst>
          </p:cNvPr>
          <p:cNvSpPr txBox="1"/>
          <p:nvPr/>
        </p:nvSpPr>
        <p:spPr>
          <a:xfrm>
            <a:off x="4176161" y="1771219"/>
            <a:ext cx="3161348" cy="335413"/>
          </a:xfrm>
          <a:prstGeom prst="rect">
            <a:avLst/>
          </a:prstGeom>
          <a:noFill/>
        </p:spPr>
        <p:txBody>
          <a:bodyPr wrap="square" lIns="0"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spc="100" dirty="0">
                <a:solidFill>
                  <a:srgbClr val="FF0000"/>
                </a:solidFill>
                <a:latin typeface="Arial" panose="020B0604020202020204" pitchFamily="34" charset="0"/>
                <a:ea typeface="Helvetica Neue Medium" panose="02000503000000020004" pitchFamily="2" charset="0"/>
                <a:cs typeface="Arial" panose="020B0604020202020204" pitchFamily="34" charset="0"/>
              </a:rPr>
              <a:t>STOREFRONT SALES</a:t>
            </a:r>
          </a:p>
        </p:txBody>
      </p:sp>
      <p:sp>
        <p:nvSpPr>
          <p:cNvPr id="8" name="TextBox 6">
            <a:extLst>
              <a:ext uri="{FF2B5EF4-FFF2-40B4-BE49-F238E27FC236}">
                <a16:creationId xmlns:a16="http://schemas.microsoft.com/office/drawing/2014/main" id="{4BAE2FA3-3DC4-E877-0459-B09B31D0273A}"/>
              </a:ext>
            </a:extLst>
          </p:cNvPr>
          <p:cNvSpPr txBox="1"/>
          <p:nvPr/>
        </p:nvSpPr>
        <p:spPr>
          <a:xfrm>
            <a:off x="4060557" y="2322252"/>
            <a:ext cx="3533612" cy="327833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Leverage high foot traffic retailers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Reserved by Unit Leaders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Sign up to sell in person at a store</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$162 per hour National average</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One parent and one Scout cover more hours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Set your storefront split method in the Leader Portal before storefront sales begin</a:t>
            </a:r>
          </a:p>
        </p:txBody>
      </p:sp>
      <p:sp>
        <p:nvSpPr>
          <p:cNvPr id="9" name="TextBox 7">
            <a:extLst>
              <a:ext uri="{FF2B5EF4-FFF2-40B4-BE49-F238E27FC236}">
                <a16:creationId xmlns:a16="http://schemas.microsoft.com/office/drawing/2014/main" id="{A092337A-3A77-A836-31FF-CCE098E96D30}"/>
              </a:ext>
            </a:extLst>
          </p:cNvPr>
          <p:cNvSpPr txBox="1"/>
          <p:nvPr/>
        </p:nvSpPr>
        <p:spPr>
          <a:xfrm>
            <a:off x="8379899" y="1807384"/>
            <a:ext cx="2329926" cy="335413"/>
          </a:xfrm>
          <a:prstGeom prst="rect">
            <a:avLst/>
          </a:prstGeom>
          <a:noFill/>
        </p:spPr>
        <p:txBody>
          <a:bodyPr wrap="square" lIns="0"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spc="100" dirty="0">
                <a:solidFill>
                  <a:srgbClr val="FF0000"/>
                </a:solidFill>
                <a:latin typeface="Arial" panose="020B0604020202020204" pitchFamily="34" charset="0"/>
                <a:ea typeface="Helvetica Neue Medium" panose="02000503000000020004" pitchFamily="2" charset="0"/>
                <a:cs typeface="Arial" panose="020B0604020202020204" pitchFamily="34" charset="0"/>
              </a:rPr>
              <a:t>WAGON SALES</a:t>
            </a:r>
          </a:p>
        </p:txBody>
      </p:sp>
      <p:sp>
        <p:nvSpPr>
          <p:cNvPr id="10" name="TextBox 8">
            <a:extLst>
              <a:ext uri="{FF2B5EF4-FFF2-40B4-BE49-F238E27FC236}">
                <a16:creationId xmlns:a16="http://schemas.microsoft.com/office/drawing/2014/main" id="{F24ABD37-B0ED-8500-1507-E1AB8F8A98AD}"/>
              </a:ext>
            </a:extLst>
          </p:cNvPr>
          <p:cNvSpPr txBox="1"/>
          <p:nvPr/>
        </p:nvSpPr>
        <p:spPr>
          <a:xfrm>
            <a:off x="7933626" y="2322252"/>
            <a:ext cx="3643608" cy="327833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Deliver product to your family, friends and neighbors' homes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Ask parents to ask their co-workers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Mark sales delivered or undelivered</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ea typeface="Helvetica Neue Medium" panose="02000503000000020004" pitchFamily="2" charset="0"/>
                <a:cs typeface="Arial" panose="020B0604020202020204" pitchFamily="34" charset="0"/>
              </a:rPr>
              <a:t>Delivered: </a:t>
            </a:r>
            <a:r>
              <a:rPr lang="en-US" sz="1600" b="1" dirty="0">
                <a:solidFill>
                  <a:srgbClr val="0070C0"/>
                </a:solidFill>
                <a:latin typeface="Arial" panose="020B0604020202020204" pitchFamily="34" charset="0"/>
                <a:cs typeface="Arial" panose="020B0604020202020204" pitchFamily="34" charset="0"/>
              </a:rPr>
              <a:t>Check out popcorn in advance, and deliver products</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ea typeface="Helvetica Neue Medium" panose="02000503000000020004" pitchFamily="2" charset="0"/>
                <a:cs typeface="Arial" panose="020B0604020202020204" pitchFamily="34" charset="0"/>
              </a:rPr>
              <a:t>Undelivered: </a:t>
            </a:r>
            <a:r>
              <a:rPr lang="en-US" sz="1600" b="1" dirty="0">
                <a:solidFill>
                  <a:srgbClr val="0070C0"/>
                </a:solidFill>
                <a:latin typeface="Arial" panose="020B0604020202020204" pitchFamily="34" charset="0"/>
                <a:cs typeface="Arial" panose="020B0604020202020204" pitchFamily="34" charset="0"/>
              </a:rPr>
              <a:t>Take order and deliver products later</a:t>
            </a:r>
          </a:p>
          <a:p>
            <a:pPr marL="171450" indent="-171450">
              <a:lnSpc>
                <a:spcPct val="150000"/>
              </a:lnSpc>
              <a:buClr>
                <a:schemeClr val="accent1"/>
              </a:buClr>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Storefronts!</a:t>
            </a:r>
          </a:p>
        </p:txBody>
      </p:sp>
    </p:spTree>
    <p:extLst>
      <p:ext uri="{BB962C8B-B14F-4D97-AF65-F5344CB8AC3E}">
        <p14:creationId xmlns:p14="http://schemas.microsoft.com/office/powerpoint/2010/main" val="99087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782053" y="299763"/>
            <a:ext cx="5895838"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Ordering Info</a:t>
            </a:r>
            <a:endParaRPr lang="en-US" dirty="0">
              <a:solidFill>
                <a:srgbClr val="0070C0"/>
              </a:solidFill>
              <a:latin typeface="Aptos ExtraBold" panose="020B0004020202020204" pitchFamily="34" charset="0"/>
            </a:endParaRPr>
          </a:p>
        </p:txBody>
      </p:sp>
      <p:sp>
        <p:nvSpPr>
          <p:cNvPr id="2" name="Rectangle 1">
            <a:extLst>
              <a:ext uri="{FF2B5EF4-FFF2-40B4-BE49-F238E27FC236}">
                <a16:creationId xmlns:a16="http://schemas.microsoft.com/office/drawing/2014/main" id="{D1B3F31C-B510-4E65-9B93-C0E755A3878F}"/>
              </a:ext>
            </a:extLst>
          </p:cNvPr>
          <p:cNvSpPr/>
          <p:nvPr/>
        </p:nvSpPr>
        <p:spPr>
          <a:xfrm>
            <a:off x="-211358" y="994524"/>
            <a:ext cx="9911031" cy="2672463"/>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SHOW AND DELIVER (WAGON) ORDER DUE Aug 24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Order through the Leader Portal at </a:t>
            </a: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Up to 90% of what you sold in 2022 (Retail dollars)</a:t>
            </a:r>
          </a:p>
          <a:p>
            <a:pPr marL="1200150" lvl="2" indent="-285750">
              <a:lnSpc>
                <a:spcPct val="107000"/>
              </a:lnSpc>
              <a:buFont typeface="Arial" panose="020B0604020202020204" pitchFamily="34" charset="0"/>
              <a:buChar char="•"/>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Order in full cases only</a:t>
            </a:r>
          </a:p>
          <a:p>
            <a:pPr marL="1200150" lvl="2" indent="-285750">
              <a:lnSpc>
                <a:spcPct val="107000"/>
              </a:lnSpc>
              <a:buFont typeface="Arial" panose="020B0604020202020204" pitchFamily="34" charset="0"/>
              <a:buChar char="•"/>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With the product changes, use your best judgement on what to order based on previous sales and your ordering limit. </a:t>
            </a:r>
          </a:p>
          <a:p>
            <a:pPr marL="1200150" lvl="2" indent="-285750">
              <a:lnSpc>
                <a:spcPct val="107000"/>
              </a:lnSpc>
              <a:buFont typeface="Arial" panose="020B0604020202020204" pitchFamily="34" charset="0"/>
              <a:buChar char="•"/>
            </a:pPr>
            <a:r>
              <a:rPr lang="en-US" sz="2000" b="1" dirty="0">
                <a:solidFill>
                  <a:srgbClr val="00B0F0"/>
                </a:solidFill>
                <a:latin typeface="Arial" panose="020B0604020202020204" pitchFamily="34" charset="0"/>
                <a:ea typeface="Calibri" panose="020F0502020204030204" pitchFamily="34" charset="0"/>
                <a:cs typeface="Arial" panose="020B0604020202020204" pitchFamily="34" charset="0"/>
              </a:rPr>
              <a:t>We WILL have more product during the sale to check out. </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79C9B4-E913-4001-9E01-8CADC5560C86}"/>
              </a:ext>
            </a:extLst>
          </p:cNvPr>
          <p:cNvSpPr/>
          <p:nvPr/>
        </p:nvSpPr>
        <p:spPr>
          <a:xfrm>
            <a:off x="-211356" y="3708157"/>
            <a:ext cx="7847397"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TAKE ORDER DUE SUNDAY NOV 5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Order through the Leader Portal at </a:t>
            </a: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Can order singles</a:t>
            </a: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Order your Hometown Heroes credits at take order</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C5BCDD-894A-4B89-98EB-7291FF5D0025}"/>
              </a:ext>
            </a:extLst>
          </p:cNvPr>
          <p:cNvSpPr/>
          <p:nvPr/>
        </p:nvSpPr>
        <p:spPr>
          <a:xfrm>
            <a:off x="-211356" y="5310700"/>
            <a:ext cx="7847397"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NOTEABLE FEATURES</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What to order auto populate button</a:t>
            </a: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Multifactor Authentication – 30 days</a:t>
            </a:r>
          </a:p>
          <a:p>
            <a:pPr marL="1200150" lvl="2" indent="-285750">
              <a:lnSpc>
                <a:spcPct val="107000"/>
              </a:lnSpc>
              <a:buFont typeface="Arial" panose="020B0604020202020204" pitchFamily="34" charset="0"/>
              <a:buChar char="•"/>
            </a:pPr>
            <a:r>
              <a:rPr lang="en-US" b="1" dirty="0">
                <a:solidFill>
                  <a:srgbClr val="00B0F0"/>
                </a:solidFill>
                <a:latin typeface="Arial" panose="020B0604020202020204" pitchFamily="34" charset="0"/>
                <a:ea typeface="Calibri" panose="020F0502020204030204" pitchFamily="34" charset="0"/>
                <a:cs typeface="Arial" panose="020B0604020202020204" pitchFamily="34" charset="0"/>
              </a:rPr>
              <a:t>Ordering for two Units</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656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852407" y="299763"/>
            <a:ext cx="5825484"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Online Direct</a:t>
            </a:r>
            <a:endParaRPr lang="en-US" dirty="0">
              <a:solidFill>
                <a:srgbClr val="0070C0"/>
              </a:solidFill>
              <a:latin typeface="Aptos ExtraBold" panose="020B0004020202020204" pitchFamily="34" charset="0"/>
            </a:endParaRPr>
          </a:p>
        </p:txBody>
      </p:sp>
      <p:sp>
        <p:nvSpPr>
          <p:cNvPr id="3" name="Rectangle 2">
            <a:extLst>
              <a:ext uri="{FF2B5EF4-FFF2-40B4-BE49-F238E27FC236}">
                <a16:creationId xmlns:a16="http://schemas.microsoft.com/office/drawing/2014/main" id="{4EF3E0DF-35F9-4594-9259-8EC9EF092F09}"/>
              </a:ext>
            </a:extLst>
          </p:cNvPr>
          <p:cNvSpPr/>
          <p:nvPr/>
        </p:nvSpPr>
        <p:spPr>
          <a:xfrm>
            <a:off x="2342221" y="1358168"/>
            <a:ext cx="3660416" cy="48715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SHARE YOUR PAGE</a:t>
            </a:r>
          </a:p>
          <a:p>
            <a:pPr>
              <a:lnSpc>
                <a:spcPct val="107000"/>
              </a:lnSpc>
            </a:pPr>
            <a:endPar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Share your fundraising page </a:t>
            </a:r>
            <a:b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b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via email, text, or social media.</a:t>
            </a:r>
          </a:p>
          <a:p>
            <a:pPr marL="342900" indent="-342900">
              <a:lnSpc>
                <a:spcPct val="107000"/>
              </a:lnSpc>
              <a:buAutoNum type="arabicPeriod"/>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Customers click your link to place online orders.</a:t>
            </a:r>
          </a:p>
          <a:p>
            <a:pPr marL="342900" indent="-342900">
              <a:lnSpc>
                <a:spcPct val="107000"/>
              </a:lnSpc>
              <a:buAutoNum type="arabicPeriod"/>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Products ship directly to your customer’s home.</a:t>
            </a:r>
          </a:p>
        </p:txBody>
      </p:sp>
      <p:pic>
        <p:nvPicPr>
          <p:cNvPr id="5" name="Picture 4" descr="A screenshot of a computer&#10;&#10;Description automatically generated">
            <a:extLst>
              <a:ext uri="{FF2B5EF4-FFF2-40B4-BE49-F238E27FC236}">
                <a16:creationId xmlns:a16="http://schemas.microsoft.com/office/drawing/2014/main" id="{5442520B-6E76-4331-994B-9C88F4FE60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064" y="1948504"/>
            <a:ext cx="1940815" cy="278844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47FB345-37C7-46EF-8D89-A44C8F233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6635" y="2141621"/>
            <a:ext cx="1944207" cy="2887579"/>
          </a:xfrm>
          <a:prstGeom prst="rect">
            <a:avLst/>
          </a:prstGeom>
        </p:spPr>
      </p:pic>
      <p:sp>
        <p:nvSpPr>
          <p:cNvPr id="7" name="Rectangle 6">
            <a:extLst>
              <a:ext uri="{FF2B5EF4-FFF2-40B4-BE49-F238E27FC236}">
                <a16:creationId xmlns:a16="http://schemas.microsoft.com/office/drawing/2014/main" id="{C3B34593-3E32-4A49-A8A7-9D942251FE2F}"/>
              </a:ext>
            </a:extLst>
          </p:cNvPr>
          <p:cNvSpPr/>
          <p:nvPr/>
        </p:nvSpPr>
        <p:spPr>
          <a:xfrm>
            <a:off x="6347152" y="1358168"/>
            <a:ext cx="3249484" cy="4669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DIRECT ORDERS</a:t>
            </a:r>
          </a:p>
          <a:p>
            <a:pPr>
              <a:lnSpc>
                <a:spcPct val="107000"/>
              </a:lnSpc>
            </a:pPr>
            <a:endPar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Pick your products.</a:t>
            </a:r>
          </a:p>
          <a:p>
            <a:pPr marL="342900" indent="-342900">
              <a:lnSpc>
                <a:spcPct val="107000"/>
              </a:lnSpc>
              <a:buAutoNum type="arabicPeriod"/>
            </a:pP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Credit or debit payments only</a:t>
            </a:r>
          </a:p>
          <a:p>
            <a:pPr marL="342900" indent="-342900">
              <a:lnSpc>
                <a:spcPct val="107000"/>
              </a:lnSpc>
              <a:buAutoNum type="arabicPeriod"/>
            </a:pP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Products ship directly to your customer’s home</a:t>
            </a:r>
            <a:r>
              <a:rPr lang="en-US" sz="2400" b="1"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4317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086C8203-B8FA-6055-A044-8093251B3BF7}"/>
              </a:ext>
            </a:extLst>
          </p:cNvPr>
          <p:cNvGrpSpPr>
            <a:grpSpLocks noGrp="1" noUngrp="1" noRot="1" noMove="1" noResize="1"/>
          </p:cNvGrpSpPr>
          <p:nvPr/>
        </p:nvGrpSpPr>
        <p:grpSpPr>
          <a:xfrm>
            <a:off x="0" y="0"/>
            <a:ext cx="12208932" cy="6858000"/>
            <a:chOff x="0" y="0"/>
            <a:chExt cx="12208932" cy="6858000"/>
          </a:xfrm>
        </p:grpSpPr>
        <p:pic>
          <p:nvPicPr>
            <p:cNvPr id="2" name="Picture 1" descr="Application&#10;&#10;Description automatically generated with low confidence">
              <a:extLst>
                <a:ext uri="{FF2B5EF4-FFF2-40B4-BE49-F238E27FC236}">
                  <a16:creationId xmlns:a16="http://schemas.microsoft.com/office/drawing/2014/main" id="{F92EA42A-A63A-F753-A2A6-69C8F67E65C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Calendar&#10;&#10;Description automatically generated">
              <a:extLst>
                <a:ext uri="{FF2B5EF4-FFF2-40B4-BE49-F238E27FC236}">
                  <a16:creationId xmlns:a16="http://schemas.microsoft.com/office/drawing/2014/main" id="{2F322173-B60C-0A8E-8FD2-6E7CA600082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173973" y="5091078"/>
              <a:ext cx="1429386" cy="1617297"/>
            </a:xfrm>
            <a:prstGeom prst="rect">
              <a:avLst/>
            </a:prstGeom>
          </p:spPr>
        </p:pic>
        <p:pic>
          <p:nvPicPr>
            <p:cNvPr id="13" name="Picture 12" descr="Text&#10;&#10;Description automatically generated">
              <a:extLst>
                <a:ext uri="{FF2B5EF4-FFF2-40B4-BE49-F238E27FC236}">
                  <a16:creationId xmlns:a16="http://schemas.microsoft.com/office/drawing/2014/main" id="{6EA67CB8-05E5-E816-E4F7-6E88ABB02C2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4550224" y="1516646"/>
              <a:ext cx="1333764" cy="1726048"/>
            </a:xfrm>
            <a:prstGeom prst="rect">
              <a:avLst/>
            </a:prstGeom>
          </p:spPr>
        </p:pic>
        <p:pic>
          <p:nvPicPr>
            <p:cNvPr id="6" name="Picture 5" descr="Calendar&#10;&#10;Description automatically generated">
              <a:extLst>
                <a:ext uri="{FF2B5EF4-FFF2-40B4-BE49-F238E27FC236}">
                  <a16:creationId xmlns:a16="http://schemas.microsoft.com/office/drawing/2014/main" id="{C3EC8700-7FDF-C51E-B16A-FD56B84E3CE7}"/>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350851" y="1541619"/>
              <a:ext cx="1699999" cy="2199999"/>
            </a:xfrm>
            <a:prstGeom prst="rect">
              <a:avLst/>
            </a:prstGeom>
          </p:spPr>
        </p:pic>
        <p:sp>
          <p:nvSpPr>
            <p:cNvPr id="45" name="Title 1">
              <a:extLst>
                <a:ext uri="{FF2B5EF4-FFF2-40B4-BE49-F238E27FC236}">
                  <a16:creationId xmlns:a16="http://schemas.microsoft.com/office/drawing/2014/main" id="{207DB218-374E-C157-66ED-E65766D2CFDD}"/>
                </a:ext>
              </a:extLst>
            </p:cNvPr>
            <p:cNvSpPr txBox="1">
              <a:spLocks noGrp="1" noRot="1" noMove="1" noResize="1" noEditPoints="1" noAdjustHandles="1" noChangeArrowheads="1" noChangeShapeType="1"/>
            </p:cNvSpPr>
            <p:nvPr/>
          </p:nvSpPr>
          <p:spPr>
            <a:xfrm>
              <a:off x="156331" y="292666"/>
              <a:ext cx="10515600" cy="706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ONLINE ASSORTMENT</a:t>
              </a:r>
            </a:p>
          </p:txBody>
        </p:sp>
        <p:sp>
          <p:nvSpPr>
            <p:cNvPr id="50" name="TextBox 49">
              <a:extLst>
                <a:ext uri="{FF2B5EF4-FFF2-40B4-BE49-F238E27FC236}">
                  <a16:creationId xmlns:a16="http://schemas.microsoft.com/office/drawing/2014/main" id="{21158030-55FF-4F2D-871E-B06A2B689A48}"/>
                </a:ext>
              </a:extLst>
            </p:cNvPr>
            <p:cNvSpPr txBox="1">
              <a:spLocks noGrp="1" noRot="1" noMove="1" noResize="1" noEditPoints="1" noAdjustHandles="1" noChangeArrowheads="1" noChangeShapeType="1"/>
            </p:cNvSpPr>
            <p:nvPr/>
          </p:nvSpPr>
          <p:spPr>
            <a:xfrm>
              <a:off x="8347559" y="5262184"/>
              <a:ext cx="3476144" cy="1292662"/>
            </a:xfrm>
            <a:prstGeom prst="rect">
              <a:avLst/>
            </a:prstGeom>
            <a:noFill/>
            <a:effectLst/>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sz="1400">
                  <a:solidFill>
                    <a:schemeClr val="tx1">
                      <a:lumMod val="85000"/>
                      <a:lumOff val="15000"/>
                    </a:schemeClr>
                  </a:solidFill>
                  <a:latin typeface="Arial" panose="020B0604020202020204" pitchFamily="34" charset="0"/>
                  <a:cs typeface="Arial" panose="020B0604020202020204" pitchFamily="34" charset="0"/>
                </a:defRPr>
              </a:lvl1pPr>
            </a:lstStyle>
            <a:p>
              <a:r>
                <a:rPr lang="en-US" b="1" u="sng" dirty="0">
                  <a:solidFill>
                    <a:schemeClr val="tx1"/>
                  </a:solidFill>
                </a:rPr>
                <a:t>LIMITED TIME OFFERINGS:</a:t>
              </a:r>
            </a:p>
            <a:p>
              <a:r>
                <a:rPr lang="en-US" dirty="0">
                  <a:solidFill>
                    <a:schemeClr val="tx1"/>
                  </a:solidFill>
                </a:rPr>
                <a:t>Snowflake Pretzels 7 oz $35</a:t>
              </a:r>
            </a:p>
            <a:p>
              <a:r>
                <a:rPr lang="en-US" dirty="0">
                  <a:solidFill>
                    <a:schemeClr val="tx1"/>
                  </a:solidFill>
                </a:rPr>
                <a:t>Peppermint Bark 9 oz $40</a:t>
              </a:r>
            </a:p>
            <a:p>
              <a:r>
                <a:rPr lang="en-US" dirty="0">
                  <a:solidFill>
                    <a:schemeClr val="tx1"/>
                  </a:solidFill>
                </a:rPr>
                <a:t>Dark Choc Sea Salt Caramels 10.5 oz $35</a:t>
              </a:r>
            </a:p>
            <a:p>
              <a:r>
                <a:rPr lang="en-US" dirty="0">
                  <a:solidFill>
                    <a:schemeClr val="tx1"/>
                  </a:solidFill>
                </a:rPr>
                <a:t>Chocolate Lovers Bundle $95</a:t>
              </a:r>
            </a:p>
            <a:p>
              <a:r>
                <a:rPr lang="en-US" dirty="0">
                  <a:solidFill>
                    <a:schemeClr val="tx1"/>
                  </a:solidFill>
                </a:rPr>
                <a:t>Chocolate Trio Bundle $110</a:t>
              </a:r>
            </a:p>
          </p:txBody>
        </p:sp>
        <p:pic>
          <p:nvPicPr>
            <p:cNvPr id="16" name="Picture 15" descr="A picture containing calendar&#10;&#10;Description automatically generated">
              <a:extLst>
                <a:ext uri="{FF2B5EF4-FFF2-40B4-BE49-F238E27FC236}">
                  <a16:creationId xmlns:a16="http://schemas.microsoft.com/office/drawing/2014/main" id="{B4CE62DF-405D-4FE4-485F-1B2003708CD9}"/>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6083839" y="1523266"/>
              <a:ext cx="1333764" cy="1726048"/>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7F6E97D-7388-BBC4-19FE-0C5930CB820E}"/>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7768527" y="1495785"/>
              <a:ext cx="1375188" cy="1779654"/>
            </a:xfrm>
            <a:prstGeom prst="rect">
              <a:avLst/>
            </a:prstGeom>
          </p:spPr>
        </p:pic>
        <p:pic>
          <p:nvPicPr>
            <p:cNvPr id="21" name="Picture 20">
              <a:extLst>
                <a:ext uri="{FF2B5EF4-FFF2-40B4-BE49-F238E27FC236}">
                  <a16:creationId xmlns:a16="http://schemas.microsoft.com/office/drawing/2014/main" id="{64AE84B6-C991-0EE2-20B3-470BF69A46D0}"/>
                </a:ext>
              </a:extLst>
            </p:cNvPr>
            <p:cNvPicPr>
              <a:picLocks noGrp="1" noRot="1" noChangeAspect="1" noMove="1" noResize="1" noEditPoints="1" noAdjustHandles="1" noChangeArrowheads="1" noChangeShapeType="1" noCrop="1"/>
            </p:cNvPicPr>
            <p:nvPr/>
          </p:nvPicPr>
          <p:blipFill>
            <a:blip r:embed="rId8"/>
            <a:stretch>
              <a:fillRect/>
            </a:stretch>
          </p:blipFill>
          <p:spPr>
            <a:xfrm>
              <a:off x="9292702" y="1457816"/>
              <a:ext cx="2824859" cy="1844121"/>
            </a:xfrm>
            <a:prstGeom prst="rect">
              <a:avLst/>
            </a:prstGeom>
          </p:spPr>
        </p:pic>
        <p:grpSp>
          <p:nvGrpSpPr>
            <p:cNvPr id="103" name="Group 102">
              <a:extLst>
                <a:ext uri="{FF2B5EF4-FFF2-40B4-BE49-F238E27FC236}">
                  <a16:creationId xmlns:a16="http://schemas.microsoft.com/office/drawing/2014/main" id="{291F7F31-3115-0570-6B0D-BD8C79F2730F}"/>
                </a:ext>
              </a:extLst>
            </p:cNvPr>
            <p:cNvGrpSpPr>
              <a:grpSpLocks noGrp="1" noUngrp="1" noRot="1" noMove="1" noResize="1"/>
            </p:cNvGrpSpPr>
            <p:nvPr/>
          </p:nvGrpSpPr>
          <p:grpSpPr>
            <a:xfrm>
              <a:off x="2362268" y="1495785"/>
              <a:ext cx="1794801" cy="1701317"/>
              <a:chOff x="2362268" y="1495785"/>
              <a:chExt cx="1794801" cy="1701317"/>
            </a:xfrm>
          </p:grpSpPr>
          <p:pic>
            <p:nvPicPr>
              <p:cNvPr id="25" name="Picture 24" descr="A picture containing graphical user interface&#10;&#10;Description automatically generated">
                <a:extLst>
                  <a:ext uri="{FF2B5EF4-FFF2-40B4-BE49-F238E27FC236}">
                    <a16:creationId xmlns:a16="http://schemas.microsoft.com/office/drawing/2014/main" id="{9360E5B1-768A-19E4-0A5E-4D5AE3BB2572}"/>
                  </a:ext>
                </a:extLst>
              </p:cNvPr>
              <p:cNvPicPr>
                <a:picLocks noGrp="1" noRot="1" noChangeAspec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2843322" y="1495785"/>
                <a:ext cx="1313747" cy="1662772"/>
              </a:xfrm>
              <a:prstGeom prst="rect">
                <a:avLst/>
              </a:prstGeom>
              <a:noFill/>
              <a:effectLst/>
            </p:spPr>
          </p:pic>
          <p:pic>
            <p:nvPicPr>
              <p:cNvPr id="24" name="Picture 23" descr="A picture containing graphical user interface&#10;&#10;Description automatically generated">
                <a:extLst>
                  <a:ext uri="{FF2B5EF4-FFF2-40B4-BE49-F238E27FC236}">
                    <a16:creationId xmlns:a16="http://schemas.microsoft.com/office/drawing/2014/main" id="{07ECBEA5-9DA2-7C74-3D2F-9A0C0E94B63C}"/>
                  </a:ext>
                </a:extLst>
              </p:cNvPr>
              <p:cNvPicPr>
                <a:picLocks noGrp="1" noRot="1" noChangeAspec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tretch>
                <a:fillRect/>
              </a:stretch>
            </p:blipFill>
            <p:spPr>
              <a:xfrm>
                <a:off x="2362268" y="1603351"/>
                <a:ext cx="1202413" cy="1593751"/>
              </a:xfrm>
              <a:prstGeom prst="rect">
                <a:avLst/>
              </a:prstGeom>
              <a:noFill/>
              <a:effectLst/>
            </p:spPr>
          </p:pic>
        </p:grpSp>
        <p:grpSp>
          <p:nvGrpSpPr>
            <p:cNvPr id="97" name="Group 96">
              <a:extLst>
                <a:ext uri="{FF2B5EF4-FFF2-40B4-BE49-F238E27FC236}">
                  <a16:creationId xmlns:a16="http://schemas.microsoft.com/office/drawing/2014/main" id="{A924243C-2FDC-511E-E78B-AD2EA1EEC1C3}"/>
                </a:ext>
              </a:extLst>
            </p:cNvPr>
            <p:cNvGrpSpPr>
              <a:grpSpLocks noGrp="1" noUngrp="1" noRot="1" noMove="1" noResize="1"/>
            </p:cNvGrpSpPr>
            <p:nvPr/>
          </p:nvGrpSpPr>
          <p:grpSpPr>
            <a:xfrm>
              <a:off x="2504175" y="3381380"/>
              <a:ext cx="1450104" cy="1453177"/>
              <a:chOff x="1847359" y="3198563"/>
              <a:chExt cx="1349256" cy="1330418"/>
            </a:xfrm>
          </p:grpSpPr>
          <p:sp>
            <p:nvSpPr>
              <p:cNvPr id="38" name="TextBox 37">
                <a:extLst>
                  <a:ext uri="{FF2B5EF4-FFF2-40B4-BE49-F238E27FC236}">
                    <a16:creationId xmlns:a16="http://schemas.microsoft.com/office/drawing/2014/main" id="{578B0583-4832-12B4-D0F1-03FCD7B34D70}"/>
                  </a:ext>
                </a:extLst>
              </p:cNvPr>
              <p:cNvSpPr txBox="1">
                <a:spLocks noGrp="1" noRot="1" noMove="1" noResize="1" noEditPoints="1" noAdjustHandles="1" noChangeArrowheads="1" noChangeShapeType="1"/>
              </p:cNvSpPr>
              <p:nvPr/>
            </p:nvSpPr>
            <p:spPr>
              <a:xfrm>
                <a:off x="1847359" y="4344315"/>
                <a:ext cx="1349256" cy="184666"/>
              </a:xfrm>
              <a:prstGeom prst="rect">
                <a:avLst/>
              </a:prstGeom>
              <a:noFill/>
              <a:effectLst/>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sz="1400">
                    <a:solidFill>
                      <a:schemeClr val="tx1">
                        <a:lumMod val="85000"/>
                        <a:lumOff val="15000"/>
                      </a:schemeClr>
                    </a:solidFill>
                    <a:latin typeface="Arial" panose="020B0604020202020204" pitchFamily="34" charset="0"/>
                    <a:cs typeface="Arial" panose="020B0604020202020204" pitchFamily="34" charset="0"/>
                  </a:defRPr>
                </a:lvl1pPr>
              </a:lstStyle>
              <a:p>
                <a:pPr algn="ctr"/>
                <a:r>
                  <a:rPr lang="en-US" sz="1200" dirty="0"/>
                  <a:t>Movie Night Bundle</a:t>
                </a:r>
                <a:endParaRPr lang="en-US" sz="1200" b="1" dirty="0">
                  <a:solidFill>
                    <a:schemeClr val="accent5">
                      <a:lumMod val="75000"/>
                    </a:schemeClr>
                  </a:solidFill>
                </a:endParaRPr>
              </a:p>
            </p:txBody>
          </p:sp>
          <p:pic>
            <p:nvPicPr>
              <p:cNvPr id="56" name="Picture 55" descr="A picture containing text, snack, food&#10;&#10;Description automatically generated">
                <a:extLst>
                  <a:ext uri="{FF2B5EF4-FFF2-40B4-BE49-F238E27FC236}">
                    <a16:creationId xmlns:a16="http://schemas.microsoft.com/office/drawing/2014/main" id="{AD4C508C-18AB-672A-5C6E-FB6DC3E8A1ED}"/>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944166" y="3198563"/>
                <a:ext cx="1119427" cy="1119428"/>
              </a:xfrm>
              <a:prstGeom prst="rect">
                <a:avLst/>
              </a:prstGeom>
            </p:spPr>
          </p:pic>
        </p:grpSp>
        <p:grpSp>
          <p:nvGrpSpPr>
            <p:cNvPr id="98" name="Group 97">
              <a:extLst>
                <a:ext uri="{FF2B5EF4-FFF2-40B4-BE49-F238E27FC236}">
                  <a16:creationId xmlns:a16="http://schemas.microsoft.com/office/drawing/2014/main" id="{6777C05B-A759-8968-1D6F-1BC0CB7E94AF}"/>
                </a:ext>
              </a:extLst>
            </p:cNvPr>
            <p:cNvGrpSpPr>
              <a:grpSpLocks noGrp="1" noUngrp="1" noRot="1" noMove="1" noResize="1"/>
            </p:cNvGrpSpPr>
            <p:nvPr/>
          </p:nvGrpSpPr>
          <p:grpSpPr>
            <a:xfrm>
              <a:off x="359553" y="3363456"/>
              <a:ext cx="1629137" cy="1433597"/>
              <a:chOff x="196605" y="3115906"/>
              <a:chExt cx="1629137" cy="1433597"/>
            </a:xfrm>
          </p:grpSpPr>
          <p:sp>
            <p:nvSpPr>
              <p:cNvPr id="33" name="TextBox 32">
                <a:extLst>
                  <a:ext uri="{FF2B5EF4-FFF2-40B4-BE49-F238E27FC236}">
                    <a16:creationId xmlns:a16="http://schemas.microsoft.com/office/drawing/2014/main" id="{A6963C1E-9AD6-29DF-5007-EAD434E45077}"/>
                  </a:ext>
                </a:extLst>
              </p:cNvPr>
              <p:cNvSpPr txBox="1">
                <a:spLocks noGrp="1" noRot="1" noMove="1" noResize="1" noEditPoints="1" noAdjustHandles="1" noChangeArrowheads="1" noChangeShapeType="1"/>
              </p:cNvSpPr>
              <p:nvPr/>
            </p:nvSpPr>
            <p:spPr>
              <a:xfrm>
                <a:off x="196605" y="4364837"/>
                <a:ext cx="1629137" cy="184666"/>
              </a:xfrm>
              <a:prstGeom prst="rect">
                <a:avLst/>
              </a:prstGeom>
              <a:noFill/>
              <a:effectLst/>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sz="1400">
                    <a:solidFill>
                      <a:schemeClr val="tx1">
                        <a:lumMod val="85000"/>
                        <a:lumOff val="15000"/>
                      </a:schemeClr>
                    </a:solidFill>
                    <a:latin typeface="Arial" panose="020B0604020202020204" pitchFamily="34" charset="0"/>
                    <a:cs typeface="Arial" panose="020B0604020202020204" pitchFamily="34" charset="0"/>
                  </a:defRPr>
                </a:lvl1pPr>
              </a:lstStyle>
              <a:p>
                <a:pPr algn="ctr"/>
                <a:r>
                  <a:rPr lang="en-US" sz="1200" dirty="0"/>
                  <a:t>Road Trip Variety Pack</a:t>
                </a:r>
              </a:p>
            </p:txBody>
          </p:sp>
          <p:pic>
            <p:nvPicPr>
              <p:cNvPr id="54" name="Picture 53">
                <a:extLst>
                  <a:ext uri="{FF2B5EF4-FFF2-40B4-BE49-F238E27FC236}">
                    <a16:creationId xmlns:a16="http://schemas.microsoft.com/office/drawing/2014/main" id="{089F0201-F3D9-B77C-AFEF-A0AB80EE28F9}"/>
                  </a:ext>
                </a:extLst>
              </p:cNvPr>
              <p:cNvPicPr>
                <a:picLocks noGrp="1" noRot="1" noChangeAspect="1" noMove="1" noResize="1" noEditPoints="1" noAdjustHandles="1" noChangeArrowheads="1" noChangeShapeType="1" noCrop="1"/>
              </p:cNvPicPr>
              <p:nvPr/>
            </p:nvPicPr>
            <p:blipFill>
              <a:blip r:embed="rId11" cstate="print">
                <a:extLst>
                  <a:ext uri="{28A0092B-C50C-407E-A947-70E740481C1C}">
                    <a14:useLocalDpi xmlns:a14="http://schemas.microsoft.com/office/drawing/2010/main" val="0"/>
                  </a:ext>
                </a:extLst>
              </a:blip>
              <a:stretch>
                <a:fillRect/>
              </a:stretch>
            </p:blipFill>
            <p:spPr>
              <a:xfrm>
                <a:off x="373470" y="3115906"/>
                <a:ext cx="1205435" cy="1197153"/>
              </a:xfrm>
              <a:prstGeom prst="rect">
                <a:avLst/>
              </a:prstGeom>
            </p:spPr>
          </p:pic>
        </p:grpSp>
        <p:grpSp>
          <p:nvGrpSpPr>
            <p:cNvPr id="96" name="Group 95">
              <a:extLst>
                <a:ext uri="{FF2B5EF4-FFF2-40B4-BE49-F238E27FC236}">
                  <a16:creationId xmlns:a16="http://schemas.microsoft.com/office/drawing/2014/main" id="{F41585D3-D800-4C83-7E14-C63E5390DF1A}"/>
                </a:ext>
              </a:extLst>
            </p:cNvPr>
            <p:cNvGrpSpPr>
              <a:grpSpLocks noGrp="1" noUngrp="1" noRot="1" noMove="1" noResize="1"/>
            </p:cNvGrpSpPr>
            <p:nvPr/>
          </p:nvGrpSpPr>
          <p:grpSpPr>
            <a:xfrm>
              <a:off x="4265483" y="3381378"/>
              <a:ext cx="1408611" cy="1604437"/>
              <a:chOff x="3102603" y="3276052"/>
              <a:chExt cx="1408611" cy="1604437"/>
            </a:xfrm>
          </p:grpSpPr>
          <p:sp>
            <p:nvSpPr>
              <p:cNvPr id="39" name="TextBox 38">
                <a:extLst>
                  <a:ext uri="{FF2B5EF4-FFF2-40B4-BE49-F238E27FC236}">
                    <a16:creationId xmlns:a16="http://schemas.microsoft.com/office/drawing/2014/main" id="{D281F2EB-94AA-CE0D-B14C-3AA04A9AE753}"/>
                  </a:ext>
                </a:extLst>
              </p:cNvPr>
              <p:cNvSpPr txBox="1">
                <a:spLocks noGrp="1" noRot="1" noMove="1" noResize="1" noEditPoints="1" noAdjustHandles="1" noChangeArrowheads="1" noChangeShapeType="1"/>
              </p:cNvSpPr>
              <p:nvPr/>
            </p:nvSpPr>
            <p:spPr>
              <a:xfrm>
                <a:off x="3180409" y="4695823"/>
                <a:ext cx="1192718" cy="184666"/>
              </a:xfrm>
              <a:prstGeom prst="rect">
                <a:avLst/>
              </a:prstGeom>
              <a:noFill/>
              <a:effectLst/>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Arial" panose="020B0604020202020204" pitchFamily="34" charset="0"/>
                    <a:cs typeface="Arial" panose="020B0604020202020204" pitchFamily="34" charset="0"/>
                  </a:rPr>
                  <a:t>Picnic Bundle</a:t>
                </a:r>
                <a:endParaRPr kumimoji="0" lang="en-US" sz="1200" b="1"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pic>
            <p:nvPicPr>
              <p:cNvPr id="58" name="Picture 57" descr="A picture containing text, human face, person, clothing&#10;&#10;Description automatically generated">
                <a:extLst>
                  <a:ext uri="{FF2B5EF4-FFF2-40B4-BE49-F238E27FC236}">
                    <a16:creationId xmlns:a16="http://schemas.microsoft.com/office/drawing/2014/main" id="{0DFD8B94-15A3-00C7-A905-0D2A53C37AB3}"/>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3102603" y="3276052"/>
                <a:ext cx="1408611" cy="1408611"/>
              </a:xfrm>
              <a:prstGeom prst="rect">
                <a:avLst/>
              </a:prstGeom>
            </p:spPr>
          </p:pic>
        </p:grpSp>
        <p:grpSp>
          <p:nvGrpSpPr>
            <p:cNvPr id="95" name="Group 94">
              <a:extLst>
                <a:ext uri="{FF2B5EF4-FFF2-40B4-BE49-F238E27FC236}">
                  <a16:creationId xmlns:a16="http://schemas.microsoft.com/office/drawing/2014/main" id="{99FBFDF0-353F-5860-B247-8448C2C1B2E0}"/>
                </a:ext>
              </a:extLst>
            </p:cNvPr>
            <p:cNvGrpSpPr>
              <a:grpSpLocks noGrp="1" noUngrp="1" noRot="1" noMove="1" noResize="1"/>
            </p:cNvGrpSpPr>
            <p:nvPr/>
          </p:nvGrpSpPr>
          <p:grpSpPr>
            <a:xfrm>
              <a:off x="6005563" y="3465348"/>
              <a:ext cx="1574465" cy="1516164"/>
              <a:chOff x="4440976" y="3624515"/>
              <a:chExt cx="1574465" cy="1516164"/>
            </a:xfrm>
          </p:grpSpPr>
          <p:sp>
            <p:nvSpPr>
              <p:cNvPr id="59" name="TextBox 58">
                <a:extLst>
                  <a:ext uri="{FF2B5EF4-FFF2-40B4-BE49-F238E27FC236}">
                    <a16:creationId xmlns:a16="http://schemas.microsoft.com/office/drawing/2014/main" id="{CF023942-692C-D6BF-A577-EEEBA86FF604}"/>
                  </a:ext>
                </a:extLst>
              </p:cNvPr>
              <p:cNvSpPr txBox="1">
                <a:spLocks noGrp="1" noRot="1" noMove="1" noResize="1" noEditPoints="1" noAdjustHandles="1" noChangeArrowheads="1" noChangeShapeType="1"/>
              </p:cNvSpPr>
              <p:nvPr/>
            </p:nvSpPr>
            <p:spPr>
              <a:xfrm>
                <a:off x="4440976" y="4956013"/>
                <a:ext cx="1574465" cy="184666"/>
              </a:xfrm>
              <a:prstGeom prst="rect">
                <a:avLst/>
              </a:prstGeom>
              <a:noFill/>
              <a:effectLst/>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Arial" panose="020B0604020202020204" pitchFamily="34" charset="0"/>
                    <a:cs typeface="Arial" panose="020B0604020202020204" pitchFamily="34" charset="0"/>
                  </a:rPr>
                  <a:t>Let’s Go Hiking Bundle</a:t>
                </a:r>
                <a:endParaRPr kumimoji="0" lang="en-US" sz="1200" b="1"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801618F-A8DE-64B0-9159-5DAC21EFC6D5}"/>
                  </a:ext>
                </a:extLst>
              </p:cNvPr>
              <p:cNvPicPr>
                <a:picLocks noGrp="1" noRot="1" noChangeAspect="1" noMove="1" noResize="1" noEditPoints="1" noAdjustHandles="1" noChangeArrowheads="1" noChangeShapeType="1" noCrop="1"/>
              </p:cNvPicPr>
              <p:nvPr/>
            </p:nvPicPr>
            <p:blipFill>
              <a:blip r:embed="rId13"/>
              <a:stretch>
                <a:fillRect/>
              </a:stretch>
            </p:blipFill>
            <p:spPr>
              <a:xfrm>
                <a:off x="4533612" y="3624515"/>
                <a:ext cx="1389194" cy="1261826"/>
              </a:xfrm>
              <a:prstGeom prst="rect">
                <a:avLst/>
              </a:prstGeom>
            </p:spPr>
          </p:pic>
        </p:grpSp>
        <p:grpSp>
          <p:nvGrpSpPr>
            <p:cNvPr id="93" name="Group 92">
              <a:extLst>
                <a:ext uri="{FF2B5EF4-FFF2-40B4-BE49-F238E27FC236}">
                  <a16:creationId xmlns:a16="http://schemas.microsoft.com/office/drawing/2014/main" id="{D94DBB61-3175-ACDF-D5CE-9F58662A16BA}"/>
                </a:ext>
              </a:extLst>
            </p:cNvPr>
            <p:cNvGrpSpPr>
              <a:grpSpLocks noGrp="1" noUngrp="1" noRot="1" noMove="1" noResize="1"/>
            </p:cNvGrpSpPr>
            <p:nvPr/>
          </p:nvGrpSpPr>
          <p:grpSpPr>
            <a:xfrm>
              <a:off x="7976598" y="3507218"/>
              <a:ext cx="1519081" cy="1472651"/>
              <a:chOff x="6022081" y="3697835"/>
              <a:chExt cx="1519081" cy="1472651"/>
            </a:xfrm>
          </p:grpSpPr>
          <p:sp>
            <p:nvSpPr>
              <p:cNvPr id="40" name="TextBox 39">
                <a:extLst>
                  <a:ext uri="{FF2B5EF4-FFF2-40B4-BE49-F238E27FC236}">
                    <a16:creationId xmlns:a16="http://schemas.microsoft.com/office/drawing/2014/main" id="{720C2036-023C-9D3D-A84D-FD25975317DC}"/>
                  </a:ext>
                </a:extLst>
              </p:cNvPr>
              <p:cNvSpPr txBox="1">
                <a:spLocks noGrp="1" noRot="1" noMove="1" noResize="1" noEditPoints="1" noAdjustHandles="1" noChangeArrowheads="1" noChangeShapeType="1"/>
              </p:cNvSpPr>
              <p:nvPr/>
            </p:nvSpPr>
            <p:spPr>
              <a:xfrm>
                <a:off x="6024267" y="4985820"/>
                <a:ext cx="1457987" cy="184666"/>
              </a:xfrm>
              <a:prstGeom prst="rect">
                <a:avLst/>
              </a:prstGeom>
              <a:noFill/>
              <a:effectLst/>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sz="1400">
                    <a:solidFill>
                      <a:schemeClr val="tx1">
                        <a:lumMod val="85000"/>
                        <a:lumOff val="15000"/>
                      </a:schemeClr>
                    </a:solidFill>
                    <a:latin typeface="Arial" panose="020B0604020202020204" pitchFamily="34" charset="0"/>
                    <a:cs typeface="Arial" panose="020B0604020202020204" pitchFamily="34" charset="0"/>
                  </a:defRPr>
                </a:lvl1pPr>
              </a:lstStyle>
              <a:p>
                <a:pPr algn="ctr"/>
                <a:r>
                  <a:rPr lang="en-US" sz="1200" dirty="0"/>
                  <a:t>Ultimate Snack Pack</a:t>
                </a:r>
                <a:endParaRPr lang="en-US" sz="1200" b="1" dirty="0">
                  <a:solidFill>
                    <a:schemeClr val="accent5">
                      <a:lumMod val="75000"/>
                    </a:schemeClr>
                  </a:solidFill>
                </a:endParaRPr>
              </a:p>
            </p:txBody>
          </p:sp>
          <p:pic>
            <p:nvPicPr>
              <p:cNvPr id="78" name="Picture 77">
                <a:extLst>
                  <a:ext uri="{FF2B5EF4-FFF2-40B4-BE49-F238E27FC236}">
                    <a16:creationId xmlns:a16="http://schemas.microsoft.com/office/drawing/2014/main" id="{CB85A6B8-417D-6992-8EB1-553F3D8A4364}"/>
                  </a:ext>
                </a:extLst>
              </p:cNvPr>
              <p:cNvPicPr>
                <a:picLocks noGrp="1" noRot="1" noChangeAspect="1" noMove="1" noResize="1" noEditPoints="1" noAdjustHandles="1" noChangeArrowheads="1" noChangeShapeType="1" noCrop="1"/>
              </p:cNvPicPr>
              <p:nvPr/>
            </p:nvPicPr>
            <p:blipFill>
              <a:blip r:embed="rId14"/>
              <a:stretch>
                <a:fillRect/>
              </a:stretch>
            </p:blipFill>
            <p:spPr>
              <a:xfrm>
                <a:off x="6022081" y="3697835"/>
                <a:ext cx="1519081" cy="1253485"/>
              </a:xfrm>
              <a:prstGeom prst="rect">
                <a:avLst/>
              </a:prstGeom>
            </p:spPr>
          </p:pic>
        </p:grpSp>
        <p:grpSp>
          <p:nvGrpSpPr>
            <p:cNvPr id="92" name="Group 91">
              <a:extLst>
                <a:ext uri="{FF2B5EF4-FFF2-40B4-BE49-F238E27FC236}">
                  <a16:creationId xmlns:a16="http://schemas.microsoft.com/office/drawing/2014/main" id="{0D011828-9B8A-FA9D-ADB4-4081C17722B7}"/>
                </a:ext>
              </a:extLst>
            </p:cNvPr>
            <p:cNvGrpSpPr>
              <a:grpSpLocks noGrp="1" noUngrp="1" noRot="1" noMove="1" noResize="1"/>
            </p:cNvGrpSpPr>
            <p:nvPr/>
          </p:nvGrpSpPr>
          <p:grpSpPr>
            <a:xfrm>
              <a:off x="10103291" y="3333553"/>
              <a:ext cx="1475263" cy="1662625"/>
              <a:chOff x="7887544" y="3476742"/>
              <a:chExt cx="1475263" cy="1662625"/>
            </a:xfrm>
          </p:grpSpPr>
          <p:sp>
            <p:nvSpPr>
              <p:cNvPr id="44" name="TextBox 43">
                <a:extLst>
                  <a:ext uri="{FF2B5EF4-FFF2-40B4-BE49-F238E27FC236}">
                    <a16:creationId xmlns:a16="http://schemas.microsoft.com/office/drawing/2014/main" id="{B5608B8C-127B-735A-B757-13212EEC48CA}"/>
                  </a:ext>
                </a:extLst>
              </p:cNvPr>
              <p:cNvSpPr txBox="1">
                <a:spLocks noGrp="1" noRot="1" noMove="1" noResize="1" noEditPoints="1" noAdjustHandles="1" noChangeArrowheads="1" noChangeShapeType="1"/>
              </p:cNvSpPr>
              <p:nvPr/>
            </p:nvSpPr>
            <p:spPr>
              <a:xfrm>
                <a:off x="7904820" y="4954701"/>
                <a:ext cx="1457987" cy="184666"/>
              </a:xfrm>
              <a:prstGeom prst="rect">
                <a:avLst/>
              </a:prstGeom>
              <a:noFill/>
              <a:effectLst/>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sz="1400">
                    <a:solidFill>
                      <a:schemeClr val="tx1">
                        <a:lumMod val="85000"/>
                        <a:lumOff val="15000"/>
                      </a:schemeClr>
                    </a:solidFill>
                    <a:latin typeface="Arial" panose="020B0604020202020204" pitchFamily="34" charset="0"/>
                    <a:cs typeface="Arial" panose="020B0604020202020204" pitchFamily="34" charset="0"/>
                  </a:defRPr>
                </a:lvl1pPr>
              </a:lstStyle>
              <a:p>
                <a:pPr algn="ctr"/>
                <a:r>
                  <a:rPr lang="en-US" sz="1200" dirty="0"/>
                  <a:t>Game Night Bundle</a:t>
                </a:r>
                <a:endParaRPr lang="en-US" sz="1200" b="1" dirty="0">
                  <a:solidFill>
                    <a:schemeClr val="accent5">
                      <a:lumMod val="75000"/>
                    </a:schemeClr>
                  </a:solidFill>
                </a:endParaRPr>
              </a:p>
            </p:txBody>
          </p:sp>
          <p:pic>
            <p:nvPicPr>
              <p:cNvPr id="83" name="Picture 82" descr="A picture containing text, food, corn, snack&#10;&#10;Description automatically generated">
                <a:extLst>
                  <a:ext uri="{FF2B5EF4-FFF2-40B4-BE49-F238E27FC236}">
                    <a16:creationId xmlns:a16="http://schemas.microsoft.com/office/drawing/2014/main" id="{4A24FE26-6E5D-623A-0EB4-F86D32647407}"/>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7887544" y="3476742"/>
                <a:ext cx="1466957" cy="1466957"/>
              </a:xfrm>
              <a:prstGeom prst="rect">
                <a:avLst/>
              </a:prstGeom>
            </p:spPr>
          </p:pic>
        </p:grpSp>
        <p:pic>
          <p:nvPicPr>
            <p:cNvPr id="87" name="Picture 86">
              <a:extLst>
                <a:ext uri="{FF2B5EF4-FFF2-40B4-BE49-F238E27FC236}">
                  <a16:creationId xmlns:a16="http://schemas.microsoft.com/office/drawing/2014/main" id="{87683EFB-DB0F-D4D4-32E9-09DBF6918C18}"/>
                </a:ext>
              </a:extLst>
            </p:cNvPr>
            <p:cNvPicPr>
              <a:picLocks noGrp="1" noRot="1" noChangeAspect="1" noMove="1" noResize="1" noEditPoints="1" noAdjustHandles="1" noChangeArrowheads="1" noChangeShapeType="1" noCrop="1"/>
            </p:cNvPicPr>
            <p:nvPr/>
          </p:nvPicPr>
          <p:blipFill>
            <a:blip r:embed="rId16"/>
            <a:stretch>
              <a:fillRect/>
            </a:stretch>
          </p:blipFill>
          <p:spPr>
            <a:xfrm>
              <a:off x="609633" y="5062258"/>
              <a:ext cx="1182434" cy="1556192"/>
            </a:xfrm>
            <a:prstGeom prst="rect">
              <a:avLst/>
            </a:prstGeom>
          </p:spPr>
        </p:pic>
        <p:pic>
          <p:nvPicPr>
            <p:cNvPr id="48" name="Picture 47">
              <a:extLst>
                <a:ext uri="{FF2B5EF4-FFF2-40B4-BE49-F238E27FC236}">
                  <a16:creationId xmlns:a16="http://schemas.microsoft.com/office/drawing/2014/main" id="{1F8A6254-6A68-622E-B33D-89627EC7F8DD}"/>
                </a:ext>
              </a:extLst>
            </p:cNvPr>
            <p:cNvPicPr>
              <a:picLocks noGrp="1" noRot="1" noChangeAspect="1" noMove="1" noResize="1" noEditPoints="1" noAdjustHandles="1" noChangeArrowheads="1" noChangeShapeType="1" noCrop="1"/>
            </p:cNvPicPr>
            <p:nvPr/>
          </p:nvPicPr>
          <p:blipFill>
            <a:blip r:embed="rId17"/>
            <a:stretch>
              <a:fillRect/>
            </a:stretch>
          </p:blipFill>
          <p:spPr>
            <a:xfrm>
              <a:off x="2215425" y="5213250"/>
              <a:ext cx="1349256" cy="1303474"/>
            </a:xfrm>
            <a:prstGeom prst="rect">
              <a:avLst/>
            </a:prstGeom>
          </p:spPr>
        </p:pic>
        <p:grpSp>
          <p:nvGrpSpPr>
            <p:cNvPr id="99" name="Group 98">
              <a:extLst>
                <a:ext uri="{FF2B5EF4-FFF2-40B4-BE49-F238E27FC236}">
                  <a16:creationId xmlns:a16="http://schemas.microsoft.com/office/drawing/2014/main" id="{CD386903-C5ED-1117-1E29-720F58785A35}"/>
                </a:ext>
              </a:extLst>
            </p:cNvPr>
            <p:cNvGrpSpPr>
              <a:grpSpLocks noGrp="1" noUngrp="1" noRot="1" noMove="1" noResize="1"/>
            </p:cNvGrpSpPr>
            <p:nvPr/>
          </p:nvGrpSpPr>
          <p:grpSpPr>
            <a:xfrm>
              <a:off x="5824461" y="5083137"/>
              <a:ext cx="1944066" cy="1625238"/>
              <a:chOff x="8066976" y="5208396"/>
              <a:chExt cx="1789077" cy="1553968"/>
            </a:xfrm>
          </p:grpSpPr>
          <p:pic>
            <p:nvPicPr>
              <p:cNvPr id="11" name="Picture 10" descr="Calendar&#10;&#10;Description automatically generated">
                <a:extLst>
                  <a:ext uri="{FF2B5EF4-FFF2-40B4-BE49-F238E27FC236}">
                    <a16:creationId xmlns:a16="http://schemas.microsoft.com/office/drawing/2014/main" id="{0970E273-31F4-B106-D533-8EE8465A317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663335" y="5208396"/>
                <a:ext cx="1192718" cy="1543517"/>
              </a:xfrm>
              <a:prstGeom prst="rect">
                <a:avLst/>
              </a:prstGeom>
            </p:spPr>
          </p:pic>
          <p:pic>
            <p:nvPicPr>
              <p:cNvPr id="10" name="Picture 9" descr="Calendar&#10;&#10;Description automatically generated">
                <a:extLst>
                  <a:ext uri="{FF2B5EF4-FFF2-40B4-BE49-F238E27FC236}">
                    <a16:creationId xmlns:a16="http://schemas.microsoft.com/office/drawing/2014/main" id="{E1DD4EF1-E176-00EA-1B7B-4CEB02DF054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066976" y="5218847"/>
                <a:ext cx="1192718" cy="1543517"/>
              </a:xfrm>
              <a:prstGeom prst="rect">
                <a:avLst/>
              </a:prstGeom>
            </p:spPr>
          </p:pic>
        </p:grpSp>
        <p:sp>
          <p:nvSpPr>
            <p:cNvPr id="3" name="TextBox 2">
              <a:extLst>
                <a:ext uri="{FF2B5EF4-FFF2-40B4-BE49-F238E27FC236}">
                  <a16:creationId xmlns:a16="http://schemas.microsoft.com/office/drawing/2014/main" id="{5BA8874B-A132-102A-E5D7-9FA8245CC7A2}"/>
                </a:ext>
              </a:extLst>
            </p:cNvPr>
            <p:cNvSpPr txBox="1">
              <a:spLocks noGrp="1" noRot="1" noMove="1" noResize="1" noEditPoints="1" noAdjustHandles="1" noChangeArrowheads="1" noChangeShapeType="1"/>
            </p:cNvSpPr>
            <p:nvPr/>
          </p:nvSpPr>
          <p:spPr>
            <a:xfrm>
              <a:off x="9855403" y="6574334"/>
              <a:ext cx="2353529" cy="246221"/>
            </a:xfrm>
            <a:prstGeom prst="rect">
              <a:avLst/>
            </a:prstGeom>
            <a:noFill/>
          </p:spPr>
          <p:txBody>
            <a:bodyPr wrap="none" rtlCol="0">
              <a:spAutoFit/>
            </a:bodyPr>
            <a:lstStyle/>
            <a:p>
              <a:r>
                <a:rPr lang="en-US" sz="1000" i="1" dirty="0"/>
                <a:t>*Products &amp; Pricing are subject to change</a:t>
              </a:r>
            </a:p>
          </p:txBody>
        </p:sp>
        <p:sp>
          <p:nvSpPr>
            <p:cNvPr id="17" name="Flowchart: Connector 16">
              <a:extLst>
                <a:ext uri="{FF2B5EF4-FFF2-40B4-BE49-F238E27FC236}">
                  <a16:creationId xmlns:a16="http://schemas.microsoft.com/office/drawing/2014/main" id="{19AB5C3D-623D-C177-4768-5889D6498A52}"/>
                </a:ext>
              </a:extLst>
            </p:cNvPr>
            <p:cNvSpPr>
              <a:spLocks noGrp="1" noRot="1" noMove="1" noResize="1" noEditPoints="1" noAdjustHandles="1" noChangeArrowheads="1" noChangeShapeType="1"/>
            </p:cNvSpPr>
            <p:nvPr/>
          </p:nvSpPr>
          <p:spPr>
            <a:xfrm rot="20654595">
              <a:off x="230300" y="1813036"/>
              <a:ext cx="822949" cy="502925"/>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$27</a:t>
              </a:r>
            </a:p>
          </p:txBody>
        </p:sp>
        <p:sp>
          <p:nvSpPr>
            <p:cNvPr id="23" name="Flowchart: Connector 22">
              <a:extLst>
                <a:ext uri="{FF2B5EF4-FFF2-40B4-BE49-F238E27FC236}">
                  <a16:creationId xmlns:a16="http://schemas.microsoft.com/office/drawing/2014/main" id="{1D97E018-53CC-69C2-329F-459D42AB0174}"/>
                </a:ext>
              </a:extLst>
            </p:cNvPr>
            <p:cNvSpPr>
              <a:spLocks noGrp="1" noRot="1" noMove="1" noResize="1" noEditPoints="1" noAdjustHandles="1" noChangeArrowheads="1" noChangeShapeType="1"/>
            </p:cNvSpPr>
            <p:nvPr/>
          </p:nvSpPr>
          <p:spPr>
            <a:xfrm rot="20654595">
              <a:off x="2285080" y="1926798"/>
              <a:ext cx="751908" cy="434521"/>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$34</a:t>
              </a:r>
            </a:p>
          </p:txBody>
        </p:sp>
        <p:sp>
          <p:nvSpPr>
            <p:cNvPr id="26" name="Flowchart: Connector 25">
              <a:extLst>
                <a:ext uri="{FF2B5EF4-FFF2-40B4-BE49-F238E27FC236}">
                  <a16:creationId xmlns:a16="http://schemas.microsoft.com/office/drawing/2014/main" id="{0AB297AA-A9BE-F7A5-9271-2270C8E85B3B}"/>
                </a:ext>
              </a:extLst>
            </p:cNvPr>
            <p:cNvSpPr>
              <a:spLocks noGrp="1" noRot="1" noMove="1" noResize="1" noEditPoints="1" noAdjustHandles="1" noChangeArrowheads="1" noChangeShapeType="1"/>
            </p:cNvSpPr>
            <p:nvPr/>
          </p:nvSpPr>
          <p:spPr>
            <a:xfrm rot="20654595">
              <a:off x="7491429" y="1589690"/>
              <a:ext cx="843135" cy="513223"/>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$25</a:t>
              </a:r>
            </a:p>
          </p:txBody>
        </p:sp>
        <p:sp>
          <p:nvSpPr>
            <p:cNvPr id="27" name="Flowchart: Connector 26">
              <a:extLst>
                <a:ext uri="{FF2B5EF4-FFF2-40B4-BE49-F238E27FC236}">
                  <a16:creationId xmlns:a16="http://schemas.microsoft.com/office/drawing/2014/main" id="{79C7E6BE-C8B9-4A55-F8CF-27AD9E4BEBBA}"/>
                </a:ext>
              </a:extLst>
            </p:cNvPr>
            <p:cNvSpPr>
              <a:spLocks noGrp="1" noRot="1" noMove="1" noResize="1" noEditPoints="1" noAdjustHandles="1" noChangeArrowheads="1" noChangeShapeType="1"/>
            </p:cNvSpPr>
            <p:nvPr/>
          </p:nvSpPr>
          <p:spPr>
            <a:xfrm rot="20654595">
              <a:off x="5916129" y="1534487"/>
              <a:ext cx="772838" cy="504520"/>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$25</a:t>
              </a:r>
            </a:p>
          </p:txBody>
        </p:sp>
        <p:sp>
          <p:nvSpPr>
            <p:cNvPr id="28" name="Flowchart: Connector 27">
              <a:extLst>
                <a:ext uri="{FF2B5EF4-FFF2-40B4-BE49-F238E27FC236}">
                  <a16:creationId xmlns:a16="http://schemas.microsoft.com/office/drawing/2014/main" id="{406ACD00-2360-F0A2-D289-AC827F256121}"/>
                </a:ext>
              </a:extLst>
            </p:cNvPr>
            <p:cNvSpPr>
              <a:spLocks noGrp="1" noRot="1" noMove="1" noResize="1" noEditPoints="1" noAdjustHandles="1" noChangeArrowheads="1" noChangeShapeType="1"/>
            </p:cNvSpPr>
            <p:nvPr/>
          </p:nvSpPr>
          <p:spPr>
            <a:xfrm rot="20654595">
              <a:off x="2213649" y="3210905"/>
              <a:ext cx="815986" cy="497534"/>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$42</a:t>
              </a:r>
            </a:p>
          </p:txBody>
        </p:sp>
        <p:sp>
          <p:nvSpPr>
            <p:cNvPr id="29" name="Flowchart: Connector 28">
              <a:extLst>
                <a:ext uri="{FF2B5EF4-FFF2-40B4-BE49-F238E27FC236}">
                  <a16:creationId xmlns:a16="http://schemas.microsoft.com/office/drawing/2014/main" id="{DB6BDA43-7C78-AFF2-4DE2-C591D5CC4FFA}"/>
                </a:ext>
              </a:extLst>
            </p:cNvPr>
            <p:cNvSpPr>
              <a:spLocks noGrp="1" noRot="1" noMove="1" noResize="1" noEditPoints="1" noAdjustHandles="1" noChangeArrowheads="1" noChangeShapeType="1"/>
            </p:cNvSpPr>
            <p:nvPr/>
          </p:nvSpPr>
          <p:spPr>
            <a:xfrm rot="20654595">
              <a:off x="4343908" y="1567558"/>
              <a:ext cx="813118" cy="397398"/>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$20</a:t>
              </a:r>
            </a:p>
          </p:txBody>
        </p:sp>
        <p:sp>
          <p:nvSpPr>
            <p:cNvPr id="30" name="Flowchart: Connector 29">
              <a:extLst>
                <a:ext uri="{FF2B5EF4-FFF2-40B4-BE49-F238E27FC236}">
                  <a16:creationId xmlns:a16="http://schemas.microsoft.com/office/drawing/2014/main" id="{A7EFA2CA-4851-4672-A161-FEAC2734D67D}"/>
                </a:ext>
              </a:extLst>
            </p:cNvPr>
            <p:cNvSpPr>
              <a:spLocks noGrp="1" noRot="1" noMove="1" noResize="1" noEditPoints="1" noAdjustHandles="1" noChangeArrowheads="1" noChangeShapeType="1"/>
            </p:cNvSpPr>
            <p:nvPr/>
          </p:nvSpPr>
          <p:spPr>
            <a:xfrm rot="20654595">
              <a:off x="4115084" y="3268788"/>
              <a:ext cx="794389" cy="463771"/>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$47</a:t>
              </a:r>
            </a:p>
          </p:txBody>
        </p:sp>
        <p:sp>
          <p:nvSpPr>
            <p:cNvPr id="31" name="Flowchart: Connector 30">
              <a:extLst>
                <a:ext uri="{FF2B5EF4-FFF2-40B4-BE49-F238E27FC236}">
                  <a16:creationId xmlns:a16="http://schemas.microsoft.com/office/drawing/2014/main" id="{0A783F13-EA55-BCB4-B3C9-BB6DA141A1C6}"/>
                </a:ext>
              </a:extLst>
            </p:cNvPr>
            <p:cNvSpPr>
              <a:spLocks noGrp="1" noRot="1" noMove="1" noResize="1" noEditPoints="1" noAdjustHandles="1" noChangeArrowheads="1" noChangeShapeType="1"/>
            </p:cNvSpPr>
            <p:nvPr/>
          </p:nvSpPr>
          <p:spPr>
            <a:xfrm rot="20983625">
              <a:off x="146305" y="3315500"/>
              <a:ext cx="888360" cy="509700"/>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$72</a:t>
              </a:r>
            </a:p>
          </p:txBody>
        </p:sp>
        <p:sp>
          <p:nvSpPr>
            <p:cNvPr id="32" name="Flowchart: Connector 31">
              <a:extLst>
                <a:ext uri="{FF2B5EF4-FFF2-40B4-BE49-F238E27FC236}">
                  <a16:creationId xmlns:a16="http://schemas.microsoft.com/office/drawing/2014/main" id="{C6D3F036-88B1-E83F-A520-E045AA1BD74B}"/>
                </a:ext>
              </a:extLst>
            </p:cNvPr>
            <p:cNvSpPr>
              <a:spLocks noGrp="1" noRot="1" noMove="1" noResize="1" noEditPoints="1" noAdjustHandles="1" noChangeArrowheads="1" noChangeShapeType="1"/>
            </p:cNvSpPr>
            <p:nvPr/>
          </p:nvSpPr>
          <p:spPr>
            <a:xfrm>
              <a:off x="11301211" y="2327171"/>
              <a:ext cx="784513" cy="459043"/>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$50</a:t>
              </a:r>
            </a:p>
          </p:txBody>
        </p:sp>
        <p:sp>
          <p:nvSpPr>
            <p:cNvPr id="34" name="Star: 6 Points 33">
              <a:extLst>
                <a:ext uri="{FF2B5EF4-FFF2-40B4-BE49-F238E27FC236}">
                  <a16:creationId xmlns:a16="http://schemas.microsoft.com/office/drawing/2014/main" id="{789A19B7-8D17-6623-1169-8D9638DDA375}"/>
                </a:ext>
              </a:extLst>
            </p:cNvPr>
            <p:cNvSpPr>
              <a:spLocks noGrp="1" noRot="1" noMove="1" noResize="1" noEditPoints="1" noAdjustHandles="1" noChangeArrowheads="1" noChangeShapeType="1"/>
            </p:cNvSpPr>
            <p:nvPr/>
          </p:nvSpPr>
          <p:spPr>
            <a:xfrm>
              <a:off x="810108" y="3149908"/>
              <a:ext cx="663484" cy="635237"/>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b="1" dirty="0">
                  <a:solidFill>
                    <a:schemeClr val="tx1"/>
                  </a:solidFill>
                </a:rPr>
                <a:t>NEW</a:t>
              </a:r>
            </a:p>
          </p:txBody>
        </p:sp>
        <p:sp>
          <p:nvSpPr>
            <p:cNvPr id="35" name="Star: 6 Points 34">
              <a:extLst>
                <a:ext uri="{FF2B5EF4-FFF2-40B4-BE49-F238E27FC236}">
                  <a16:creationId xmlns:a16="http://schemas.microsoft.com/office/drawing/2014/main" id="{17817106-8E7A-CAD4-7B44-EA269679AC64}"/>
                </a:ext>
              </a:extLst>
            </p:cNvPr>
            <p:cNvSpPr>
              <a:spLocks noGrp="1" noRot="1" noMove="1" noResize="1" noEditPoints="1" noAdjustHandles="1" noChangeArrowheads="1" noChangeShapeType="1"/>
            </p:cNvSpPr>
            <p:nvPr/>
          </p:nvSpPr>
          <p:spPr>
            <a:xfrm>
              <a:off x="8488226" y="2735286"/>
              <a:ext cx="655490" cy="514028"/>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b="1" dirty="0">
                  <a:solidFill>
                    <a:schemeClr val="tx1"/>
                  </a:solidFill>
                </a:rPr>
                <a:t>NEW</a:t>
              </a:r>
            </a:p>
          </p:txBody>
        </p:sp>
        <p:sp>
          <p:nvSpPr>
            <p:cNvPr id="37" name="Star: 6 Points 36">
              <a:extLst>
                <a:ext uri="{FF2B5EF4-FFF2-40B4-BE49-F238E27FC236}">
                  <a16:creationId xmlns:a16="http://schemas.microsoft.com/office/drawing/2014/main" id="{74D99A4A-6164-1659-8BE1-7CB9359C194E}"/>
                </a:ext>
              </a:extLst>
            </p:cNvPr>
            <p:cNvSpPr>
              <a:spLocks noGrp="1" noRot="1" noMove="1" noResize="1" noEditPoints="1" noAdjustHandles="1" noChangeArrowheads="1" noChangeShapeType="1"/>
            </p:cNvSpPr>
            <p:nvPr/>
          </p:nvSpPr>
          <p:spPr>
            <a:xfrm>
              <a:off x="9654868" y="1464695"/>
              <a:ext cx="656081" cy="629978"/>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b="1" dirty="0">
                  <a:solidFill>
                    <a:schemeClr val="tx1"/>
                  </a:solidFill>
                </a:rPr>
                <a:t>NEW</a:t>
              </a:r>
            </a:p>
          </p:txBody>
        </p:sp>
        <p:sp>
          <p:nvSpPr>
            <p:cNvPr id="41" name="Star: 6 Points 40">
              <a:extLst>
                <a:ext uri="{FF2B5EF4-FFF2-40B4-BE49-F238E27FC236}">
                  <a16:creationId xmlns:a16="http://schemas.microsoft.com/office/drawing/2014/main" id="{33EF6B19-270C-472D-3594-C6D78440E74D}"/>
                </a:ext>
              </a:extLst>
            </p:cNvPr>
            <p:cNvSpPr>
              <a:spLocks noGrp="1" noRot="1" noMove="1" noResize="1" noEditPoints="1" noAdjustHandles="1" noChangeArrowheads="1" noChangeShapeType="1"/>
            </p:cNvSpPr>
            <p:nvPr/>
          </p:nvSpPr>
          <p:spPr>
            <a:xfrm rot="20932228">
              <a:off x="5102795" y="2681380"/>
              <a:ext cx="891836" cy="540988"/>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700" b="1" dirty="0">
                  <a:solidFill>
                    <a:schemeClr val="tx1"/>
                  </a:solidFill>
                </a:rPr>
                <a:t>IMPROVED FLAVOR</a:t>
              </a:r>
            </a:p>
          </p:txBody>
        </p:sp>
        <p:sp>
          <p:nvSpPr>
            <p:cNvPr id="42" name="Star: 6 Points 41">
              <a:extLst>
                <a:ext uri="{FF2B5EF4-FFF2-40B4-BE49-F238E27FC236}">
                  <a16:creationId xmlns:a16="http://schemas.microsoft.com/office/drawing/2014/main" id="{3C4E37D1-17C8-3341-FD48-1F860170FFAB}"/>
                </a:ext>
              </a:extLst>
            </p:cNvPr>
            <p:cNvSpPr>
              <a:spLocks noGrp="1" noRot="1" noMove="1" noResize="1" noEditPoints="1" noAdjustHandles="1" noChangeArrowheads="1" noChangeShapeType="1"/>
            </p:cNvSpPr>
            <p:nvPr/>
          </p:nvSpPr>
          <p:spPr>
            <a:xfrm>
              <a:off x="11324673" y="4326986"/>
              <a:ext cx="687433" cy="611254"/>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dirty="0">
                  <a:solidFill>
                    <a:schemeClr val="tx1"/>
                  </a:solidFill>
                </a:rPr>
                <a:t>NEW</a:t>
              </a:r>
            </a:p>
          </p:txBody>
        </p:sp>
        <p:sp>
          <p:nvSpPr>
            <p:cNvPr id="43" name="Star: 6 Points 42">
              <a:extLst>
                <a:ext uri="{FF2B5EF4-FFF2-40B4-BE49-F238E27FC236}">
                  <a16:creationId xmlns:a16="http://schemas.microsoft.com/office/drawing/2014/main" id="{9190363E-E458-6C44-C074-DCFE103F2373}"/>
                </a:ext>
              </a:extLst>
            </p:cNvPr>
            <p:cNvSpPr>
              <a:spLocks noGrp="1" noRot="1" noMove="1" noResize="1" noEditPoints="1" noAdjustHandles="1" noChangeArrowheads="1" noChangeShapeType="1"/>
            </p:cNvSpPr>
            <p:nvPr/>
          </p:nvSpPr>
          <p:spPr>
            <a:xfrm>
              <a:off x="3489824" y="4064013"/>
              <a:ext cx="632696" cy="536455"/>
            </a:xfrm>
            <a:prstGeom prst="star6">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b="1" dirty="0">
                  <a:solidFill>
                    <a:schemeClr val="tx1"/>
                  </a:solidFill>
                </a:rPr>
                <a:t>NEW</a:t>
              </a:r>
            </a:p>
          </p:txBody>
        </p:sp>
        <p:sp>
          <p:nvSpPr>
            <p:cNvPr id="46" name="Flowchart: Connector 45">
              <a:extLst>
                <a:ext uri="{FF2B5EF4-FFF2-40B4-BE49-F238E27FC236}">
                  <a16:creationId xmlns:a16="http://schemas.microsoft.com/office/drawing/2014/main" id="{01401155-EC83-8688-2110-AF5D9BB5C47D}"/>
                </a:ext>
              </a:extLst>
            </p:cNvPr>
            <p:cNvSpPr>
              <a:spLocks noGrp="1" noRot="1" noMove="1" noResize="1" noEditPoints="1" noAdjustHandles="1" noChangeArrowheads="1" noChangeShapeType="1"/>
            </p:cNvSpPr>
            <p:nvPr/>
          </p:nvSpPr>
          <p:spPr>
            <a:xfrm rot="20654595">
              <a:off x="5864185" y="3395890"/>
              <a:ext cx="785121" cy="460991"/>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$62</a:t>
              </a:r>
            </a:p>
          </p:txBody>
        </p:sp>
        <p:sp>
          <p:nvSpPr>
            <p:cNvPr id="47" name="Flowchart: Connector 46">
              <a:extLst>
                <a:ext uri="{FF2B5EF4-FFF2-40B4-BE49-F238E27FC236}">
                  <a16:creationId xmlns:a16="http://schemas.microsoft.com/office/drawing/2014/main" id="{813D7FE0-FB9A-1B4C-911A-286943CD3A4A}"/>
                </a:ext>
              </a:extLst>
            </p:cNvPr>
            <p:cNvSpPr>
              <a:spLocks noGrp="1" noRot="1" noMove="1" noResize="1" noEditPoints="1" noAdjustHandles="1" noChangeArrowheads="1" noChangeShapeType="1"/>
            </p:cNvSpPr>
            <p:nvPr/>
          </p:nvSpPr>
          <p:spPr>
            <a:xfrm rot="21044006">
              <a:off x="9772821" y="3618333"/>
              <a:ext cx="777392" cy="427082"/>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$45</a:t>
              </a:r>
            </a:p>
          </p:txBody>
        </p:sp>
        <p:sp>
          <p:nvSpPr>
            <p:cNvPr id="51" name="Flowchart: Connector 50">
              <a:extLst>
                <a:ext uri="{FF2B5EF4-FFF2-40B4-BE49-F238E27FC236}">
                  <a16:creationId xmlns:a16="http://schemas.microsoft.com/office/drawing/2014/main" id="{3A63A706-3513-81B9-7417-83B325B95680}"/>
                </a:ext>
              </a:extLst>
            </p:cNvPr>
            <p:cNvSpPr>
              <a:spLocks noGrp="1" noRot="1" noMove="1" noResize="1" noEditPoints="1" noAdjustHandles="1" noChangeArrowheads="1" noChangeShapeType="1"/>
            </p:cNvSpPr>
            <p:nvPr/>
          </p:nvSpPr>
          <p:spPr>
            <a:xfrm rot="20519565">
              <a:off x="7734446" y="3488095"/>
              <a:ext cx="751324" cy="466745"/>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$54</a:t>
              </a:r>
            </a:p>
          </p:txBody>
        </p:sp>
        <p:sp>
          <p:nvSpPr>
            <p:cNvPr id="52" name="Flowchart: Connector 51">
              <a:extLst>
                <a:ext uri="{FF2B5EF4-FFF2-40B4-BE49-F238E27FC236}">
                  <a16:creationId xmlns:a16="http://schemas.microsoft.com/office/drawing/2014/main" id="{57AFEE06-CC78-F7A4-E971-833F29FA9F35}"/>
                </a:ext>
              </a:extLst>
            </p:cNvPr>
            <p:cNvSpPr>
              <a:spLocks noGrp="1" noRot="1" noMove="1" noResize="1" noEditPoints="1" noAdjustHandles="1" noChangeArrowheads="1" noChangeShapeType="1"/>
            </p:cNvSpPr>
            <p:nvPr/>
          </p:nvSpPr>
          <p:spPr>
            <a:xfrm rot="20103359">
              <a:off x="2063464" y="5095327"/>
              <a:ext cx="830754" cy="415062"/>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$35</a:t>
              </a:r>
            </a:p>
          </p:txBody>
        </p:sp>
        <p:sp>
          <p:nvSpPr>
            <p:cNvPr id="53" name="Flowchart: Connector 52">
              <a:extLst>
                <a:ext uri="{FF2B5EF4-FFF2-40B4-BE49-F238E27FC236}">
                  <a16:creationId xmlns:a16="http://schemas.microsoft.com/office/drawing/2014/main" id="{457BA099-AE42-F630-5468-5116C50FDBEA}"/>
                </a:ext>
              </a:extLst>
            </p:cNvPr>
            <p:cNvSpPr>
              <a:spLocks noGrp="1" noRot="1" noMove="1" noResize="1" noEditPoints="1" noAdjustHandles="1" noChangeArrowheads="1" noChangeShapeType="1"/>
            </p:cNvSpPr>
            <p:nvPr/>
          </p:nvSpPr>
          <p:spPr>
            <a:xfrm rot="20081436">
              <a:off x="4001617" y="5196016"/>
              <a:ext cx="837094" cy="376208"/>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$30</a:t>
              </a:r>
            </a:p>
          </p:txBody>
        </p:sp>
        <p:sp>
          <p:nvSpPr>
            <p:cNvPr id="55" name="Flowchart: Connector 54">
              <a:extLst>
                <a:ext uri="{FF2B5EF4-FFF2-40B4-BE49-F238E27FC236}">
                  <a16:creationId xmlns:a16="http://schemas.microsoft.com/office/drawing/2014/main" id="{33ECD1D6-2944-0B39-5C68-3178577D08A9}"/>
                </a:ext>
              </a:extLst>
            </p:cNvPr>
            <p:cNvSpPr>
              <a:spLocks noGrp="1" noRot="1" noMove="1" noResize="1" noEditPoints="1" noAdjustHandles="1" noChangeArrowheads="1" noChangeShapeType="1"/>
            </p:cNvSpPr>
            <p:nvPr/>
          </p:nvSpPr>
          <p:spPr>
            <a:xfrm rot="20364186">
              <a:off x="254172" y="5101468"/>
              <a:ext cx="830754" cy="415062"/>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$27</a:t>
              </a:r>
            </a:p>
          </p:txBody>
        </p:sp>
        <p:sp>
          <p:nvSpPr>
            <p:cNvPr id="57" name="Flowchart: Connector 56">
              <a:extLst>
                <a:ext uri="{FF2B5EF4-FFF2-40B4-BE49-F238E27FC236}">
                  <a16:creationId xmlns:a16="http://schemas.microsoft.com/office/drawing/2014/main" id="{D4419E25-2F7C-6A11-2901-DDF32B184307}"/>
                </a:ext>
              </a:extLst>
            </p:cNvPr>
            <p:cNvSpPr>
              <a:spLocks noGrp="1" noRot="1" noMove="1" noResize="1" noEditPoints="1" noAdjustHandles="1" noChangeArrowheads="1" noChangeShapeType="1"/>
            </p:cNvSpPr>
            <p:nvPr/>
          </p:nvSpPr>
          <p:spPr>
            <a:xfrm rot="20346484">
              <a:off x="5596799" y="5202498"/>
              <a:ext cx="830754" cy="415062"/>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$55</a:t>
              </a:r>
            </a:p>
          </p:txBody>
        </p:sp>
      </p:grpSp>
      <p:sp>
        <p:nvSpPr>
          <p:cNvPr id="82" name="TextBox 81">
            <a:extLst>
              <a:ext uri="{FF2B5EF4-FFF2-40B4-BE49-F238E27FC236}">
                <a16:creationId xmlns:a16="http://schemas.microsoft.com/office/drawing/2014/main" id="{3F6E430E-2785-5159-8BA7-51AA296DBC21}"/>
              </a:ext>
            </a:extLst>
          </p:cNvPr>
          <p:cNvSpPr txBox="1">
            <a:spLocks noGrp="1" noRot="1" noMove="1" noResize="1" noEditPoints="1" noAdjustHandles="1" noChangeArrowheads="1" noChangeShapeType="1"/>
          </p:cNvSpPr>
          <p:nvPr/>
        </p:nvSpPr>
        <p:spPr>
          <a:xfrm>
            <a:off x="210456" y="827887"/>
            <a:ext cx="3034242" cy="646331"/>
          </a:xfrm>
          <a:prstGeom prst="rect">
            <a:avLst/>
          </a:prstGeom>
          <a:noFill/>
        </p:spPr>
        <p:txBody>
          <a:bodyPr wrap="square">
            <a:spAutoFit/>
          </a:bodyPr>
          <a:lstStyle/>
          <a:p>
            <a:r>
              <a:rPr lang="en-US" dirty="0">
                <a:solidFill>
                  <a:schemeClr val="bg1"/>
                </a:solidFill>
                <a:hlinkClick r:id="rId18">
                  <a:extLst>
                    <a:ext uri="{A12FA001-AC4F-418D-AE19-62706E023703}">
                      <ahyp:hlinkClr xmlns:ahyp="http://schemas.microsoft.com/office/drawing/2018/hyperlinkcolor" val="tx"/>
                    </a:ext>
                  </a:extLst>
                </a:hlinkClick>
              </a:rPr>
              <a:t>www.trails-end.com</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93667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790414" y="299763"/>
            <a:ext cx="11265228" cy="707578"/>
          </a:xfrm>
          <a:prstGeom prst="rect">
            <a:avLst/>
          </a:prstGeom>
          <a:noFill/>
        </p:spPr>
        <p:txBody>
          <a:bodyPr wrap="square" rtlCol="0" anchor="t">
            <a:noAutofit/>
          </a:bodyPr>
          <a:lstStyle/>
          <a:p>
            <a:r>
              <a:rPr lang="en-US" sz="3600" b="1" dirty="0">
                <a:solidFill>
                  <a:srgbClr val="0070C0"/>
                </a:solidFill>
                <a:latin typeface="Aptos ExtraBold" panose="020B0004020202020204" pitchFamily="34" charset="0"/>
                <a:cs typeface="Arial"/>
              </a:rPr>
              <a:t>Online Sales - Shipping</a:t>
            </a:r>
            <a:endParaRPr lang="en-US" sz="1400" dirty="0">
              <a:solidFill>
                <a:srgbClr val="0070C0"/>
              </a:solidFill>
              <a:latin typeface="Aptos ExtraBold" panose="020B0004020202020204" pitchFamily="34" charset="0"/>
            </a:endParaRPr>
          </a:p>
        </p:txBody>
      </p:sp>
      <p:sp>
        <p:nvSpPr>
          <p:cNvPr id="2" name="TextBox 1">
            <a:extLst>
              <a:ext uri="{FF2B5EF4-FFF2-40B4-BE49-F238E27FC236}">
                <a16:creationId xmlns:a16="http://schemas.microsoft.com/office/drawing/2014/main" id="{D437B622-3451-0816-B80F-910129CC6202}"/>
              </a:ext>
            </a:extLst>
          </p:cNvPr>
          <p:cNvSpPr txBox="1"/>
          <p:nvPr/>
        </p:nvSpPr>
        <p:spPr>
          <a:xfrm>
            <a:off x="774462" y="1553533"/>
            <a:ext cx="10842171" cy="941668"/>
          </a:xfrm>
          <a:prstGeom prst="rect">
            <a:avLst/>
          </a:prstGeom>
          <a:noFill/>
        </p:spPr>
        <p:txBody>
          <a:bodyPr wrap="square" rtlCol="0">
            <a:noAutofit/>
          </a:bodyPr>
          <a:lstStyle/>
          <a:p>
            <a:pPr algn="ctr"/>
            <a:r>
              <a:rPr lang="en-US" sz="2800" b="1" dirty="0">
                <a:solidFill>
                  <a:schemeClr val="accent1"/>
                </a:solidFill>
                <a:latin typeface="Helvetica" pitchFamily="2" charset="0"/>
              </a:rPr>
              <a:t>Shipping Information</a:t>
            </a:r>
          </a:p>
          <a:p>
            <a:pPr algn="ctr"/>
            <a:r>
              <a:rPr lang="en-US" sz="2800" b="1" dirty="0">
                <a:solidFill>
                  <a:schemeClr val="accent1"/>
                </a:solidFill>
                <a:latin typeface="Helvetica" pitchFamily="2" charset="0"/>
              </a:rPr>
              <a:t>Effective 7/5/2023</a:t>
            </a:r>
          </a:p>
        </p:txBody>
      </p:sp>
      <p:grpSp>
        <p:nvGrpSpPr>
          <p:cNvPr id="7" name="Group 6">
            <a:extLst>
              <a:ext uri="{FF2B5EF4-FFF2-40B4-BE49-F238E27FC236}">
                <a16:creationId xmlns:a16="http://schemas.microsoft.com/office/drawing/2014/main" id="{99435353-319B-05AF-C6D6-D10EBB28B795}"/>
              </a:ext>
            </a:extLst>
          </p:cNvPr>
          <p:cNvGrpSpPr/>
          <p:nvPr/>
        </p:nvGrpSpPr>
        <p:grpSpPr>
          <a:xfrm>
            <a:off x="713501" y="2717474"/>
            <a:ext cx="10964092" cy="3636830"/>
            <a:chOff x="870857" y="2815173"/>
            <a:chExt cx="10964092" cy="2897090"/>
          </a:xfrm>
        </p:grpSpPr>
        <p:sp>
          <p:nvSpPr>
            <p:cNvPr id="10" name="Content Placeholder 7">
              <a:extLst>
                <a:ext uri="{FF2B5EF4-FFF2-40B4-BE49-F238E27FC236}">
                  <a16:creationId xmlns:a16="http://schemas.microsoft.com/office/drawing/2014/main" id="{C3D99B1C-4CAD-214C-6066-22D2D488F808}"/>
                </a:ext>
              </a:extLst>
            </p:cNvPr>
            <p:cNvSpPr txBox="1">
              <a:spLocks/>
            </p:cNvSpPr>
            <p:nvPr/>
          </p:nvSpPr>
          <p:spPr>
            <a:xfrm>
              <a:off x="870857" y="2815173"/>
              <a:ext cx="10964092" cy="2897090"/>
            </a:xfrm>
            <a:prstGeom prst="rect">
              <a:avLst/>
            </a:prstGeom>
            <a:solidFill>
              <a:schemeClr val="tx2">
                <a:lumMod val="20000"/>
                <a:lumOff val="80000"/>
              </a:schemeClr>
            </a:solidFill>
            <a:ln w="57150">
              <a:solidFill>
                <a:schemeClr val="tx1">
                  <a:lumMod val="65000"/>
                  <a:lumOff val="35000"/>
                </a:schemeClr>
              </a:solidFill>
            </a:ln>
            <a:effectLst>
              <a:outerShdw blurRad="63500" sx="102000" sy="102000" algn="ctr"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32104">
                <a:spcBef>
                  <a:spcPts val="910"/>
                </a:spcBef>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defTabSz="832104">
                <a:spcBef>
                  <a:spcPts val="910"/>
                </a:spcBef>
              </a:pPr>
              <a:r>
                <a:rPr lang="en-US" sz="3200" b="1" dirty="0">
                  <a:latin typeface="Arial" panose="020B0604020202020204" pitchFamily="34" charset="0"/>
                  <a:cs typeface="Arial" panose="020B0604020202020204" pitchFamily="34" charset="0"/>
                </a:rPr>
                <a:t>$10.99 Paid Freight </a:t>
              </a:r>
              <a:r>
                <a:rPr lang="en-US" sz="2400" b="1" dirty="0">
                  <a:latin typeface="Arial" panose="020B0604020202020204" pitchFamily="34" charset="0"/>
                  <a:cs typeface="Arial" panose="020B0604020202020204" pitchFamily="34" charset="0"/>
                </a:rPr>
                <a:t>(vs. $13.99)</a:t>
              </a:r>
            </a:p>
            <a:p>
              <a:pPr marL="208026" indent="-208026" defTabSz="832104">
                <a:spcBef>
                  <a:spcPts val="910"/>
                </a:spcBef>
              </a:pPr>
              <a:r>
                <a:rPr lang="en-US" sz="3200" b="1" dirty="0">
                  <a:latin typeface="Arial" panose="020B0604020202020204" pitchFamily="34" charset="0"/>
                  <a:cs typeface="Arial" panose="020B0604020202020204" pitchFamily="34" charset="0"/>
                </a:rPr>
                <a:t>$65+ Free Shipping </a:t>
              </a:r>
              <a:r>
                <a:rPr lang="en-US" sz="2400" b="1" dirty="0">
                  <a:latin typeface="Arial" panose="020B0604020202020204" pitchFamily="34" charset="0"/>
                  <a:cs typeface="Arial" panose="020B0604020202020204" pitchFamily="34" charset="0"/>
                </a:rPr>
                <a:t>(vs. $70)</a:t>
              </a:r>
            </a:p>
            <a:p>
              <a:pPr marL="208026" indent="-208026" defTabSz="832104">
                <a:spcBef>
                  <a:spcPts val="910"/>
                </a:spcBef>
              </a:pPr>
              <a:r>
                <a:rPr lang="en-US" sz="3200" b="1" dirty="0">
                  <a:latin typeface="Arial" panose="020B0604020202020204" pitchFamily="34" charset="0"/>
                  <a:cs typeface="Arial" panose="020B0604020202020204" pitchFamily="34" charset="0"/>
                </a:rPr>
                <a:t>+$3.00 Handling</a:t>
              </a:r>
            </a:p>
            <a:p>
              <a:pPr marL="665226" lvl="1" indent="-208026" defTabSz="832104">
                <a:spcBef>
                  <a:spcPts val="910"/>
                </a:spcBef>
              </a:pPr>
              <a:r>
                <a:rPr lang="en-US" sz="2000" b="1" dirty="0">
                  <a:latin typeface="Arial" panose="020B0604020202020204" pitchFamily="34" charset="0"/>
                  <a:cs typeface="Arial" panose="020B0604020202020204" pitchFamily="34" charset="0"/>
                </a:rPr>
                <a:t>Microwave, Popping, Sea Salt Snack Pack (new</a:t>
              </a:r>
              <a:r>
                <a:rPr lang="en-US" sz="1800" b="1" dirty="0">
                  <a:latin typeface="Arial" panose="020B0604020202020204" pitchFamily="34" charset="0"/>
                  <a:cs typeface="Arial" panose="020B0604020202020204" pitchFamily="34" charset="0"/>
                </a:rPr>
                <a:t>)</a:t>
              </a:r>
            </a:p>
          </p:txBody>
        </p:sp>
        <p:pic>
          <p:nvPicPr>
            <p:cNvPr id="12" name="Picture 12" descr="2,500+ Package Doorstep Stock Photos, Pictures &amp; Royalty-Free Images -  iStock | Delivery package doorstep, Package doorstep gloves, Picking up package  doorstep">
              <a:extLst>
                <a:ext uri="{FF2B5EF4-FFF2-40B4-BE49-F238E27FC236}">
                  <a16:creationId xmlns:a16="http://schemas.microsoft.com/office/drawing/2014/main" id="{92869A7B-A3DF-F62D-8506-F2FE732B1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142" y="3177196"/>
              <a:ext cx="3035001" cy="1743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328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A73E70-A60F-557E-9A32-CA985B02F9CA}"/>
              </a:ext>
            </a:extLst>
          </p:cNvPr>
          <p:cNvSpPr txBox="1">
            <a:spLocks/>
          </p:cNvSpPr>
          <p:nvPr/>
        </p:nvSpPr>
        <p:spPr>
          <a:xfrm>
            <a:off x="721895" y="351564"/>
            <a:ext cx="8553822" cy="6237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rgbClr val="0070C0"/>
                </a:solidFill>
                <a:latin typeface="Arial Black" panose="020B0604020202020204" pitchFamily="34" charset="0"/>
                <a:ea typeface="Helvetica Neue Condensed" panose="02000503000000020004" pitchFamily="2" charset="0"/>
                <a:cs typeface="Arial Black" panose="020B0604020202020204" pitchFamily="34" charset="0"/>
              </a:rPr>
              <a:t>Unit Booked Storefronts</a:t>
            </a:r>
          </a:p>
        </p:txBody>
      </p:sp>
      <p:sp>
        <p:nvSpPr>
          <p:cNvPr id="5" name="Content Placeholder 3">
            <a:extLst>
              <a:ext uri="{FF2B5EF4-FFF2-40B4-BE49-F238E27FC236}">
                <a16:creationId xmlns:a16="http://schemas.microsoft.com/office/drawing/2014/main" id="{75899464-145A-569F-6801-CC83FD67050F}"/>
              </a:ext>
            </a:extLst>
          </p:cNvPr>
          <p:cNvSpPr txBox="1">
            <a:spLocks/>
          </p:cNvSpPr>
          <p:nvPr/>
        </p:nvSpPr>
        <p:spPr>
          <a:xfrm>
            <a:off x="864325" y="1407695"/>
            <a:ext cx="10228791" cy="43747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2400" b="1" dirty="0">
                <a:solidFill>
                  <a:srgbClr val="C00000"/>
                </a:solidFill>
                <a:latin typeface="Arial" panose="020B0604020202020204" pitchFamily="34" charset="0"/>
                <a:cs typeface="Arial" panose="020B0604020202020204" pitchFamily="34" charset="0"/>
              </a:rPr>
              <a:t>Best practices when booking your own storefronts:</a:t>
            </a:r>
          </a:p>
          <a:p>
            <a:pPr>
              <a:buClr>
                <a:schemeClr val="accent1"/>
              </a:buClr>
            </a:pPr>
            <a:r>
              <a:rPr lang="en-US" sz="2400" b="1" dirty="0">
                <a:solidFill>
                  <a:srgbClr val="00B0F0"/>
                </a:solidFill>
                <a:latin typeface="Arial" panose="020B0604020202020204" pitchFamily="34" charset="0"/>
                <a:cs typeface="Arial" panose="020B0604020202020204" pitchFamily="34" charset="0"/>
              </a:rPr>
              <a:t>Determine high foot traffic days, times, and locations (Google Analytics)</a:t>
            </a:r>
          </a:p>
          <a:p>
            <a:pPr>
              <a:buClr>
                <a:schemeClr val="accent1"/>
              </a:buClr>
            </a:pPr>
            <a:r>
              <a:rPr lang="en-US" sz="2400" b="1" dirty="0">
                <a:solidFill>
                  <a:srgbClr val="00B0F0"/>
                </a:solidFill>
                <a:latin typeface="Arial" panose="020B0604020202020204" pitchFamily="34" charset="0"/>
                <a:cs typeface="Arial" panose="020B0604020202020204" pitchFamily="34" charset="0"/>
              </a:rPr>
              <a:t>Book as far in advance as you can</a:t>
            </a:r>
          </a:p>
          <a:p>
            <a:pPr>
              <a:buClr>
                <a:schemeClr val="accent1"/>
              </a:buClr>
            </a:pPr>
            <a:r>
              <a:rPr lang="en-US" sz="2400" b="1" dirty="0">
                <a:solidFill>
                  <a:srgbClr val="00B0F0"/>
                </a:solidFill>
                <a:latin typeface="Arial" panose="020B0604020202020204" pitchFamily="34" charset="0"/>
                <a:cs typeface="Arial" panose="020B0604020202020204" pitchFamily="34" charset="0"/>
              </a:rPr>
              <a:t>Visit the store in your Uniform with one or more Scouts</a:t>
            </a:r>
          </a:p>
          <a:p>
            <a:pPr>
              <a:buClr>
                <a:schemeClr val="accent1"/>
              </a:buClr>
            </a:pPr>
            <a:r>
              <a:rPr lang="en-US" sz="2400" b="1" dirty="0">
                <a:solidFill>
                  <a:srgbClr val="00B0F0"/>
                </a:solidFill>
                <a:latin typeface="Arial" panose="020B0604020202020204" pitchFamily="34" charset="0"/>
                <a:cs typeface="Arial" panose="020B0604020202020204" pitchFamily="34" charset="0"/>
              </a:rPr>
              <a:t>Shop the store, then request to speak with the manager</a:t>
            </a:r>
          </a:p>
          <a:p>
            <a:pPr>
              <a:buClr>
                <a:schemeClr val="accent1"/>
              </a:buClr>
            </a:pPr>
            <a:r>
              <a:rPr lang="en-US" sz="2400" b="1" dirty="0">
                <a:solidFill>
                  <a:srgbClr val="00B0F0"/>
                </a:solidFill>
                <a:latin typeface="Arial" panose="020B0604020202020204" pitchFamily="34" charset="0"/>
                <a:cs typeface="Arial" panose="020B0604020202020204" pitchFamily="34" charset="0"/>
              </a:rPr>
              <a:t>If permission is granted, ask for and notate expectations and follow the rules</a:t>
            </a:r>
          </a:p>
          <a:p>
            <a:pPr>
              <a:buClr>
                <a:schemeClr val="accent1"/>
              </a:buClr>
            </a:pPr>
            <a:r>
              <a:rPr lang="en-US" sz="2400" b="1" dirty="0">
                <a:solidFill>
                  <a:srgbClr val="00B0F0"/>
                </a:solidFill>
                <a:latin typeface="Arial" panose="020B0604020202020204" pitchFamily="34" charset="0"/>
                <a:cs typeface="Arial" panose="020B0604020202020204" pitchFamily="34" charset="0"/>
              </a:rPr>
              <a:t>Always say ‘Thank you!”</a:t>
            </a:r>
          </a:p>
          <a:p>
            <a:pPr>
              <a:buClr>
                <a:schemeClr val="accent1"/>
              </a:buClr>
            </a:pPr>
            <a:r>
              <a:rPr lang="en-US" sz="2400" b="1" dirty="0">
                <a:solidFill>
                  <a:srgbClr val="00B0F0"/>
                </a:solidFill>
                <a:latin typeface="Arial" panose="020B0604020202020204" pitchFamily="34" charset="0"/>
                <a:cs typeface="Arial" panose="020B0604020202020204" pitchFamily="34" charset="0"/>
              </a:rPr>
              <a:t>2 Scouts-2 Adults-2 Hours</a:t>
            </a:r>
          </a:p>
          <a:p>
            <a:pPr>
              <a:buClr>
                <a:schemeClr val="accent1"/>
              </a:buClr>
            </a:pPr>
            <a:r>
              <a:rPr lang="en-US" sz="2400" b="1" dirty="0">
                <a:solidFill>
                  <a:srgbClr val="00B0F0"/>
                </a:solidFill>
                <a:latin typeface="Arial" panose="020B0604020202020204" pitchFamily="34" charset="0"/>
                <a:cs typeface="Arial" panose="020B0604020202020204" pitchFamily="34" charset="0"/>
              </a:rPr>
              <a:t>2023 Wal-Mart situation</a:t>
            </a:r>
          </a:p>
        </p:txBody>
      </p:sp>
    </p:spTree>
    <p:extLst>
      <p:ext uri="{BB962C8B-B14F-4D97-AF65-F5344CB8AC3E}">
        <p14:creationId xmlns:p14="http://schemas.microsoft.com/office/powerpoint/2010/main" val="207822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649705" y="299763"/>
            <a:ext cx="8839528"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Hometown Heroes</a:t>
            </a:r>
            <a:endParaRPr lang="en-US" dirty="0">
              <a:solidFill>
                <a:srgbClr val="0070C0"/>
              </a:solidFill>
              <a:latin typeface="Aptos ExtraBold" panose="020B0004020202020204" pitchFamily="34" charset="0"/>
            </a:endParaRPr>
          </a:p>
        </p:txBody>
      </p:sp>
      <p:pic>
        <p:nvPicPr>
          <p:cNvPr id="2" name="Picture 1">
            <a:extLst>
              <a:ext uri="{FF2B5EF4-FFF2-40B4-BE49-F238E27FC236}">
                <a16:creationId xmlns:a16="http://schemas.microsoft.com/office/drawing/2014/main" id="{A1063C76-4646-4879-9C12-BEBAF1566F86}"/>
              </a:ext>
            </a:extLst>
          </p:cNvPr>
          <p:cNvPicPr>
            <a:picLocks noChangeAspect="1"/>
          </p:cNvPicPr>
          <p:nvPr/>
        </p:nvPicPr>
        <p:blipFill>
          <a:blip r:embed="rId2"/>
          <a:stretch>
            <a:fillRect/>
          </a:stretch>
        </p:blipFill>
        <p:spPr>
          <a:xfrm>
            <a:off x="387082" y="2036601"/>
            <a:ext cx="5895975" cy="2152650"/>
          </a:xfrm>
          <a:prstGeom prst="rect">
            <a:avLst/>
          </a:prstGeom>
        </p:spPr>
      </p:pic>
      <p:sp>
        <p:nvSpPr>
          <p:cNvPr id="6" name="Rectangle 5">
            <a:extLst>
              <a:ext uri="{FF2B5EF4-FFF2-40B4-BE49-F238E27FC236}">
                <a16:creationId xmlns:a16="http://schemas.microsoft.com/office/drawing/2014/main" id="{196AF12E-255C-466E-9B5F-39EE57FB995E}"/>
              </a:ext>
            </a:extLst>
          </p:cNvPr>
          <p:cNvSpPr/>
          <p:nvPr/>
        </p:nvSpPr>
        <p:spPr>
          <a:xfrm>
            <a:off x="649705" y="4291916"/>
            <a:ext cx="5643586" cy="1655325"/>
          </a:xfrm>
          <a:prstGeom prst="rect">
            <a:avLst/>
          </a:prstGeom>
        </p:spPr>
        <p:txBody>
          <a:bodyPr wrap="square">
            <a:spAutoFit/>
          </a:bodyPr>
          <a:lstStyle/>
          <a:p>
            <a:pPr algn="ctr">
              <a:lnSpc>
                <a:spcPct val="107000"/>
              </a:lnSpc>
            </a:pPr>
            <a:r>
              <a:rPr lang="en-US" sz="2400" dirty="0">
                <a:solidFill>
                  <a:srgbClr val="D11F28"/>
                </a:solidFill>
                <a:latin typeface="Arial Black" panose="020B0A04020102020204" pitchFamily="34" charset="0"/>
                <a:ea typeface="Calibri" panose="020F0502020204030204" pitchFamily="34" charset="0"/>
                <a:cs typeface="Arial" panose="020B0604020202020204" pitchFamily="34" charset="0"/>
              </a:rPr>
              <a:t>Return product is used to fill our local Hometown Heroes orders.</a:t>
            </a:r>
          </a:p>
          <a:p>
            <a:pPr algn="ctr">
              <a:lnSpc>
                <a:spcPct val="107000"/>
              </a:lnSpc>
            </a:pPr>
            <a:r>
              <a:rPr lang="en-US" sz="2400" dirty="0">
                <a:solidFill>
                  <a:srgbClr val="D11F28"/>
                </a:solidFill>
                <a:latin typeface="Arial Black" panose="020B0A04020102020204" pitchFamily="34" charset="0"/>
                <a:ea typeface="Calibri" panose="020F0502020204030204" pitchFamily="34" charset="0"/>
                <a:cs typeface="Arial" panose="020B0604020202020204" pitchFamily="34" charset="0"/>
              </a:rPr>
              <a:t>In 2022, over $95,000 was given to local heroes!</a:t>
            </a:r>
            <a:endParaRPr lang="en-US" sz="1200" dirty="0">
              <a:solidFill>
                <a:srgbClr val="D11F28"/>
              </a:solidFill>
              <a:latin typeface="Arial Black" panose="020B0A04020102020204" pitchFamily="34" charset="0"/>
              <a:ea typeface="Calibri" panose="020F050202020403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F1A736B8-FBE2-ABC4-9F0F-9A8C54861625}"/>
              </a:ext>
            </a:extLst>
          </p:cNvPr>
          <p:cNvSpPr>
            <a:spLocks noChangeArrowheads="1"/>
          </p:cNvSpPr>
          <p:nvPr/>
        </p:nvSpPr>
        <p:spPr bwMode="auto">
          <a:xfrm>
            <a:off x="6627395" y="14661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268E831E-67AC-E8DE-92C2-34351701E974}"/>
              </a:ext>
            </a:extLst>
          </p:cNvPr>
          <p:cNvPicPr>
            <a:picLocks noChangeAspect="1" noChangeArrowheads="1"/>
          </p:cNvPicPr>
          <p:nvPr/>
        </p:nvPicPr>
        <p:blipFill>
          <a:blip r:embed="rId3" r:link="rId5">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60958" y="1466193"/>
            <a:ext cx="5081337" cy="381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4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681925" y="2336412"/>
            <a:ext cx="5966848" cy="3101862"/>
          </a:xfrm>
          <a:prstGeom prst="rect">
            <a:avLst/>
          </a:prstGeom>
          <a:noFill/>
        </p:spPr>
        <p:txBody>
          <a:bodyPr wrap="square" rtlCol="0" anchor="t">
            <a:noAutofit/>
          </a:bodyPr>
          <a:lstStyle/>
          <a:p>
            <a:pPr algn="ctr"/>
            <a:r>
              <a:rPr lang="en-US" sz="4800" b="1" dirty="0">
                <a:ln>
                  <a:solidFill>
                    <a:schemeClr val="tx1"/>
                  </a:solidFill>
                </a:ln>
                <a:solidFill>
                  <a:srgbClr val="C00000"/>
                </a:solidFill>
                <a:latin typeface="Concielian Jet" panose="00000400000000000000" pitchFamily="2" charset="0"/>
                <a:cs typeface="Arial" panose="020B0604020202020204" pitchFamily="34" charset="0"/>
              </a:rPr>
              <a:t>Pit </a:t>
            </a:r>
          </a:p>
          <a:p>
            <a:pPr algn="ctr"/>
            <a:r>
              <a:rPr lang="en-US" sz="4800" b="1" dirty="0">
                <a:ln>
                  <a:solidFill>
                    <a:schemeClr val="tx1"/>
                  </a:solidFill>
                </a:ln>
                <a:solidFill>
                  <a:srgbClr val="C00000"/>
                </a:solidFill>
                <a:latin typeface="Concielian Jet" panose="00000400000000000000" pitchFamily="2" charset="0"/>
                <a:cs typeface="Arial" panose="020B0604020202020204" pitchFamily="34" charset="0"/>
              </a:rPr>
              <a:t>Crew Chief</a:t>
            </a:r>
            <a:endParaRPr lang="en-US" sz="4000" dirty="0">
              <a:ln>
                <a:solidFill>
                  <a:schemeClr val="tx1"/>
                </a:solidFill>
              </a:ln>
              <a:solidFill>
                <a:srgbClr val="C00000"/>
              </a:solidFill>
              <a:latin typeface="Concielian Je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a:p>
            <a:pPr algn="ctr"/>
            <a:r>
              <a:rPr lang="en-US" sz="4000" dirty="0">
                <a:ln>
                  <a:solidFill>
                    <a:schemeClr val="tx1"/>
                  </a:solidFill>
                </a:ln>
                <a:solidFill>
                  <a:srgbClr val="00B0F0"/>
                </a:solidFill>
                <a:latin typeface="Aharoni" panose="02010803020104030203" pitchFamily="2" charset="-79"/>
                <a:cs typeface="Aharoni" panose="02010803020104030203" pitchFamily="2" charset="-79"/>
              </a:rPr>
              <a:t>Bill </a:t>
            </a:r>
          </a:p>
          <a:p>
            <a:pPr algn="ctr"/>
            <a:r>
              <a:rPr lang="en-US" sz="4000" dirty="0">
                <a:ln>
                  <a:solidFill>
                    <a:schemeClr val="tx1"/>
                  </a:solidFill>
                </a:ln>
                <a:solidFill>
                  <a:srgbClr val="00B0F0"/>
                </a:solidFill>
                <a:latin typeface="Aharoni" panose="02010803020104030203" pitchFamily="2" charset="-79"/>
                <a:cs typeface="Aharoni" panose="02010803020104030203" pitchFamily="2" charset="-79"/>
              </a:rPr>
              <a:t>Anderson-Horecka</a:t>
            </a:r>
          </a:p>
          <a:p>
            <a:pPr algn="ctr"/>
            <a:r>
              <a:rPr lang="en-US" sz="2000" i="1" dirty="0">
                <a:ln>
                  <a:solidFill>
                    <a:schemeClr val="tx1"/>
                  </a:solidFill>
                </a:ln>
                <a:solidFill>
                  <a:srgbClr val="00B0F0"/>
                </a:solidFill>
                <a:latin typeface="Aharoni" panose="02010803020104030203" pitchFamily="2" charset="-79"/>
                <a:cs typeface="Aharoni" panose="02010803020104030203" pitchFamily="2" charset="-79"/>
              </a:rPr>
              <a:t>Staff advisor - Northern Star Scouting</a:t>
            </a:r>
            <a:endParaRPr lang="en-US" sz="1200" i="1" dirty="0">
              <a:ln>
                <a:solidFill>
                  <a:schemeClr val="tx1"/>
                </a:solidFill>
              </a:ln>
              <a:solidFill>
                <a:srgbClr val="00B0F0"/>
              </a:solidFill>
              <a:latin typeface="Aharoni" panose="02010803020104030203" pitchFamily="2" charset="-79"/>
              <a:cs typeface="Aharoni" panose="02010803020104030203" pitchFamily="2" charset="-79"/>
            </a:endParaRPr>
          </a:p>
        </p:txBody>
      </p:sp>
      <p:pic>
        <p:nvPicPr>
          <p:cNvPr id="2" name="Picture 1" descr="A cartoon character in a circle&#10;&#10;Description automatically generated">
            <a:extLst>
              <a:ext uri="{FF2B5EF4-FFF2-40B4-BE49-F238E27FC236}">
                <a16:creationId xmlns:a16="http://schemas.microsoft.com/office/drawing/2014/main" id="{2EEACB02-6F7C-21CF-6155-9187B2E6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73" y="1415792"/>
            <a:ext cx="4130048" cy="4026416"/>
          </a:xfrm>
          <a:prstGeom prst="rect">
            <a:avLst/>
          </a:prstGeom>
        </p:spPr>
      </p:pic>
    </p:spTree>
    <p:extLst>
      <p:ext uri="{BB962C8B-B14F-4D97-AF65-F5344CB8AC3E}">
        <p14:creationId xmlns:p14="http://schemas.microsoft.com/office/powerpoint/2010/main" val="369264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405199" y="2959767"/>
            <a:ext cx="5966848" cy="1828801"/>
          </a:xfrm>
          <a:prstGeom prst="rect">
            <a:avLst/>
          </a:prstGeom>
          <a:noFill/>
        </p:spPr>
        <p:txBody>
          <a:bodyPr wrap="square" rtlCol="0" anchor="t">
            <a:noAutofit/>
          </a:bodyPr>
          <a:lstStyle/>
          <a:p>
            <a:pPr algn="ctr"/>
            <a:r>
              <a:rPr lang="en-US" sz="4800" b="1" dirty="0">
                <a:ln>
                  <a:solidFill>
                    <a:schemeClr val="tx1"/>
                  </a:solidFill>
                </a:ln>
                <a:solidFill>
                  <a:srgbClr val="00B0F0"/>
                </a:solidFill>
                <a:latin typeface="Concielian Jet" panose="00000400000000000000" pitchFamily="2" charset="0"/>
                <a:cs typeface="Arial" panose="020B0604020202020204" pitchFamily="34" charset="0"/>
              </a:rPr>
              <a:t>DISTRIBUTION</a:t>
            </a:r>
            <a:endParaRPr lang="en-US" sz="4000" dirty="0">
              <a:ln>
                <a:solidFill>
                  <a:schemeClr val="tx1"/>
                </a:solidFill>
              </a:ln>
              <a:solidFill>
                <a:srgbClr val="00B0F0"/>
              </a:solidFill>
              <a:latin typeface="Concielian Je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character in a circle&#10;&#10;Description automatically generated">
            <a:extLst>
              <a:ext uri="{FF2B5EF4-FFF2-40B4-BE49-F238E27FC236}">
                <a16:creationId xmlns:a16="http://schemas.microsoft.com/office/drawing/2014/main" id="{2EEACB02-6F7C-21CF-6155-9187B2E6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73" y="1415792"/>
            <a:ext cx="4130048" cy="4026416"/>
          </a:xfrm>
          <a:prstGeom prst="rect">
            <a:avLst/>
          </a:prstGeom>
        </p:spPr>
      </p:pic>
    </p:spTree>
    <p:extLst>
      <p:ext uri="{BB962C8B-B14F-4D97-AF65-F5344CB8AC3E}">
        <p14:creationId xmlns:p14="http://schemas.microsoft.com/office/powerpoint/2010/main" val="336708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21</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21632" y="381496"/>
            <a:ext cx="8395618" cy="711735"/>
          </a:xfrm>
          <a:prstGeom prst="rect">
            <a:avLst/>
          </a:prstGeom>
          <a:noFill/>
        </p:spPr>
        <p:txBody>
          <a:bodyPr wrap="square" lIns="34292" tIns="17146" rIns="34292" bIns="17146" rtlCol="0">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Distribution</a:t>
            </a:r>
            <a:endParaRPr lang="id-ID" sz="4400" b="1" dirty="0">
              <a:solidFill>
                <a:srgbClr val="0070C0"/>
              </a:solidFill>
              <a:latin typeface="Aptos ExtraBold" panose="020B00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721895" y="960177"/>
            <a:ext cx="8295355" cy="563231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noFill/>
                </a:ln>
                <a:solidFill>
                  <a:srgbClr val="C00000"/>
                </a:solidFill>
                <a:latin typeface="+mn-lt"/>
              </a:rPr>
              <a:t>Show and Deliver Pick Ups</a:t>
            </a:r>
          </a:p>
          <a:p>
            <a:pPr lvl="1"/>
            <a:r>
              <a:rPr lang="en-US" sz="2400" dirty="0">
                <a:ln>
                  <a:noFill/>
                </a:ln>
                <a:solidFill>
                  <a:srgbClr val="00B0F0"/>
                </a:solidFill>
                <a:latin typeface="+mn-lt"/>
              </a:rPr>
              <a:t>Sept 14 or 15</a:t>
            </a:r>
          </a:p>
          <a:p>
            <a:pPr lvl="1"/>
            <a:r>
              <a:rPr lang="en-US" sz="2400" dirty="0">
                <a:ln>
                  <a:noFill/>
                </a:ln>
                <a:solidFill>
                  <a:srgbClr val="00B0F0"/>
                </a:solidFill>
                <a:latin typeface="+mn-lt"/>
              </a:rPr>
              <a:t>Several Locations Around Council</a:t>
            </a:r>
          </a:p>
          <a:p>
            <a:endParaRPr lang="en-US" sz="2400" dirty="0">
              <a:ln>
                <a:noFill/>
              </a:ln>
              <a:solidFill>
                <a:srgbClr val="00B0F0"/>
              </a:solidFill>
              <a:latin typeface="+mn-lt"/>
            </a:endParaRPr>
          </a:p>
          <a:p>
            <a:r>
              <a:rPr lang="en-US" sz="2400" dirty="0">
                <a:ln>
                  <a:noFill/>
                </a:ln>
                <a:solidFill>
                  <a:srgbClr val="00B0F0"/>
                </a:solidFill>
                <a:latin typeface="+mn-lt"/>
              </a:rPr>
              <a:t>Reorder Starting Tues Sept 26. Pick up at reorder warehouse or Snack Semi </a:t>
            </a:r>
          </a:p>
          <a:p>
            <a:endParaRPr lang="en-US" sz="2400" dirty="0">
              <a:ln>
                <a:noFill/>
              </a:ln>
              <a:solidFill>
                <a:srgbClr val="C00000"/>
              </a:solidFill>
              <a:latin typeface="+mn-lt"/>
            </a:endParaRPr>
          </a:p>
          <a:p>
            <a:pPr marL="0" indent="0">
              <a:buNone/>
            </a:pPr>
            <a:r>
              <a:rPr lang="en-US" sz="2400" dirty="0">
                <a:ln>
                  <a:noFill/>
                </a:ln>
                <a:solidFill>
                  <a:srgbClr val="C00000"/>
                </a:solidFill>
                <a:latin typeface="+mn-lt"/>
              </a:rPr>
              <a:t>Home Delivery</a:t>
            </a:r>
          </a:p>
          <a:p>
            <a:pPr lvl="1"/>
            <a:r>
              <a:rPr lang="en-US" sz="2400" dirty="0">
                <a:ln>
                  <a:noFill/>
                </a:ln>
                <a:solidFill>
                  <a:srgbClr val="00B0F0"/>
                </a:solidFill>
                <a:latin typeface="+mn-lt"/>
              </a:rPr>
              <a:t>Over $15,000 in sales in 2022</a:t>
            </a:r>
          </a:p>
          <a:p>
            <a:pPr lvl="1"/>
            <a:r>
              <a:rPr lang="en-US" sz="2400" dirty="0">
                <a:ln>
                  <a:noFill/>
                </a:ln>
                <a:solidFill>
                  <a:srgbClr val="00B0F0"/>
                </a:solidFill>
                <a:latin typeface="+mn-lt"/>
              </a:rPr>
              <a:t>Changed to $15,000 in sales in 2022 to qualify for 2023</a:t>
            </a:r>
          </a:p>
          <a:p>
            <a:pPr lvl="1"/>
            <a:r>
              <a:rPr lang="en-US" sz="2400" dirty="0">
                <a:ln>
                  <a:noFill/>
                </a:ln>
                <a:solidFill>
                  <a:srgbClr val="00B0F0"/>
                </a:solidFill>
                <a:latin typeface="+mn-lt"/>
              </a:rPr>
              <a:t>Must order at least $7,000 or </a:t>
            </a:r>
            <a:r>
              <a:rPr lang="en-US" sz="2400" dirty="0">
                <a:ln>
                  <a:noFill/>
                </a:ln>
                <a:solidFill>
                  <a:srgbClr val="00B0F0"/>
                </a:solidFill>
              </a:rPr>
              <a:t>35% </a:t>
            </a:r>
            <a:r>
              <a:rPr lang="en-US" sz="2400" dirty="0">
                <a:ln>
                  <a:noFill/>
                </a:ln>
                <a:solidFill>
                  <a:srgbClr val="00B0F0"/>
                </a:solidFill>
                <a:latin typeface="+mn-lt"/>
              </a:rPr>
              <a:t>of last year’s sale (whichever is greater)</a:t>
            </a:r>
          </a:p>
          <a:p>
            <a:pPr lvl="1"/>
            <a:endParaRPr lang="en-US" sz="2400" dirty="0">
              <a:ln>
                <a:noFill/>
              </a:ln>
              <a:solidFill>
                <a:srgbClr val="00B0F0"/>
              </a:solidFill>
              <a:latin typeface="+mn-lt"/>
            </a:endParaRPr>
          </a:p>
          <a:p>
            <a:pPr lvl="1"/>
            <a:r>
              <a:rPr lang="en-US" sz="2400" dirty="0">
                <a:ln>
                  <a:noFill/>
                </a:ln>
                <a:solidFill>
                  <a:srgbClr val="00B0F0"/>
                </a:solidFill>
                <a:latin typeface="+mn-lt"/>
              </a:rPr>
              <a:t>Need home Delivery Info by Aug 24. We will send out a survey to request the info</a:t>
            </a:r>
          </a:p>
        </p:txBody>
      </p:sp>
    </p:spTree>
    <p:extLst>
      <p:ext uri="{BB962C8B-B14F-4D97-AF65-F5344CB8AC3E}">
        <p14:creationId xmlns:p14="http://schemas.microsoft.com/office/powerpoint/2010/main" val="4258084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22</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361803"/>
            <a:ext cx="8395618" cy="1388844"/>
          </a:xfrm>
          <a:prstGeom prst="rect">
            <a:avLst/>
          </a:prstGeom>
          <a:noFill/>
        </p:spPr>
        <p:txBody>
          <a:bodyPr wrap="square" lIns="34292" tIns="17146" rIns="34292" bIns="17146" rtlCol="0">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Distribution</a:t>
            </a:r>
            <a:endParaRPr lang="id-ID" sz="4400" b="1" dirty="0">
              <a:solidFill>
                <a:srgbClr val="0070C0"/>
              </a:solidFill>
              <a:latin typeface="Aptos ExtraBold" panose="020B0004020202020204" pitchFamily="34" charset="0"/>
              <a:ea typeface="Arial Black" charset="0"/>
              <a:cs typeface="Arial" panose="020B0604020202020204" pitchFamily="34" charset="0"/>
            </a:endParaRPr>
          </a:p>
          <a:p>
            <a:endParaRPr lang="id-ID" sz="4400" b="1" dirty="0">
              <a:solidFill>
                <a:schemeClr val="bg1"/>
              </a:solidFill>
              <a:latin typeface="Arial" panose="020B06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90600" y="1084866"/>
            <a:ext cx="10058400" cy="563231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solidFill>
                    <a:schemeClr val="tx1"/>
                  </a:solidFill>
                </a:ln>
                <a:solidFill>
                  <a:srgbClr val="C00000"/>
                </a:solidFill>
                <a:latin typeface="Arial" panose="020B0604020202020204" pitchFamily="34" charset="0"/>
                <a:cs typeface="Arial" panose="020B0604020202020204" pitchFamily="34" charset="0"/>
              </a:rPr>
              <a:t>EARLY RETURNS-</a:t>
            </a:r>
          </a:p>
          <a:p>
            <a:r>
              <a:rPr lang="en-US" sz="2400" dirty="0">
                <a:ln>
                  <a:noFill/>
                </a:ln>
                <a:solidFill>
                  <a:srgbClr val="174074"/>
                </a:solidFill>
                <a:latin typeface="+mn-lt"/>
              </a:rPr>
              <a:t>Sunday Oct. 8 and Monday Oct 9  4-7p.m. </a:t>
            </a:r>
          </a:p>
          <a:p>
            <a:r>
              <a:rPr lang="en-US" sz="2400" dirty="0">
                <a:ln>
                  <a:noFill/>
                </a:ln>
                <a:solidFill>
                  <a:srgbClr val="174074"/>
                </a:solidFill>
                <a:latin typeface="+mn-lt"/>
              </a:rPr>
              <a:t>No questions asked</a:t>
            </a:r>
          </a:p>
          <a:p>
            <a:pPr lvl="1"/>
            <a:r>
              <a:rPr lang="en-US" sz="2400" dirty="0">
                <a:ln>
                  <a:noFill/>
                </a:ln>
                <a:solidFill>
                  <a:srgbClr val="174074"/>
                </a:solidFill>
                <a:latin typeface="+mn-lt"/>
              </a:rPr>
              <a:t>Units can only return FULL Cases of product at early return days.</a:t>
            </a:r>
          </a:p>
          <a:p>
            <a:pPr lvl="1"/>
            <a:r>
              <a:rPr lang="en-US" sz="2400" dirty="0">
                <a:ln>
                  <a:noFill/>
                </a:ln>
                <a:solidFill>
                  <a:srgbClr val="174074"/>
                </a:solidFill>
                <a:latin typeface="+mn-lt"/>
              </a:rPr>
              <a:t>Units will only be able to return up to </a:t>
            </a:r>
            <a:r>
              <a:rPr lang="en-US" sz="3200" u="sng" dirty="0">
                <a:ln>
                  <a:noFill/>
                </a:ln>
                <a:solidFill>
                  <a:srgbClr val="C00000"/>
                </a:solidFill>
                <a:latin typeface="+mn-lt"/>
              </a:rPr>
              <a:t>15%</a:t>
            </a:r>
            <a:r>
              <a:rPr lang="en-US" sz="2400" dirty="0">
                <a:ln>
                  <a:noFill/>
                </a:ln>
                <a:solidFill>
                  <a:srgbClr val="C00000"/>
                </a:solidFill>
                <a:latin typeface="+mn-lt"/>
              </a:rPr>
              <a:t> </a:t>
            </a:r>
            <a:r>
              <a:rPr lang="en-US" sz="2400" dirty="0">
                <a:ln>
                  <a:noFill/>
                </a:ln>
                <a:solidFill>
                  <a:srgbClr val="174074"/>
                </a:solidFill>
                <a:latin typeface="+mn-lt"/>
              </a:rPr>
              <a:t>of their TOTAL Show and Deliver order after Oct 9. </a:t>
            </a:r>
          </a:p>
          <a:p>
            <a:pPr marL="0" indent="0">
              <a:buNone/>
            </a:pPr>
            <a:endParaRPr lang="en-US" sz="2400" dirty="0">
              <a:ln>
                <a:noFill/>
              </a:ln>
              <a:solidFill>
                <a:srgbClr val="D11F28"/>
              </a:solidFill>
              <a:latin typeface="+mn-lt"/>
            </a:endParaRPr>
          </a:p>
          <a:p>
            <a:pPr marL="0" indent="0">
              <a:buNone/>
            </a:pPr>
            <a:r>
              <a:rPr lang="en-US" sz="2400" dirty="0">
                <a:ln>
                  <a:solidFill>
                    <a:schemeClr val="tx1"/>
                  </a:solidFill>
                </a:ln>
                <a:solidFill>
                  <a:srgbClr val="D11F28"/>
                </a:solidFill>
                <a:latin typeface="Arial" panose="020B0604020202020204" pitchFamily="34" charset="0"/>
                <a:cs typeface="Arial" panose="020B0604020202020204" pitchFamily="34" charset="0"/>
              </a:rPr>
              <a:t>FINAL RETURNS—up to 15% of what physical product you have checked out on Nov 5. </a:t>
            </a:r>
          </a:p>
          <a:p>
            <a:r>
              <a:rPr lang="en-US" sz="2400" dirty="0">
                <a:ln>
                  <a:noFill/>
                </a:ln>
                <a:solidFill>
                  <a:srgbClr val="002060"/>
                </a:solidFill>
                <a:latin typeface="Arial" panose="020B0604020202020204" pitchFamily="34" charset="0"/>
                <a:cs typeface="Arial" panose="020B0604020202020204" pitchFamily="34" charset="0"/>
              </a:rPr>
              <a:t>Sunday Nov 5	4p.m.-7p.m.</a:t>
            </a:r>
          </a:p>
          <a:p>
            <a:pPr marL="0" indent="0">
              <a:buNone/>
            </a:pPr>
            <a:r>
              <a:rPr lang="en-US" sz="2400" dirty="0">
                <a:ln>
                  <a:noFill/>
                </a:ln>
                <a:solidFill>
                  <a:srgbClr val="002060"/>
                </a:solidFill>
                <a:latin typeface="Arial" panose="020B0604020202020204" pitchFamily="34" charset="0"/>
                <a:cs typeface="Arial" panose="020B0604020202020204" pitchFamily="34" charset="0"/>
              </a:rPr>
              <a:t>		</a:t>
            </a:r>
          </a:p>
          <a:p>
            <a:pPr marL="0" indent="0">
              <a:buNone/>
            </a:pPr>
            <a:r>
              <a:rPr lang="en-US" sz="2400" dirty="0">
                <a:ln>
                  <a:noFill/>
                </a:ln>
                <a:solidFill>
                  <a:srgbClr val="002060"/>
                </a:solidFill>
                <a:latin typeface="Arial" panose="020B0604020202020204" pitchFamily="34" charset="0"/>
                <a:cs typeface="Arial" panose="020B0604020202020204" pitchFamily="34" charset="0"/>
              </a:rPr>
              <a:t>	4 Locations on Sunday </a:t>
            </a:r>
          </a:p>
          <a:p>
            <a:pPr marL="0" indent="0">
              <a:buNone/>
            </a:pPr>
            <a:r>
              <a:rPr lang="en-US" sz="2400" dirty="0">
                <a:ln>
                  <a:noFill/>
                </a:ln>
                <a:solidFill>
                  <a:srgbClr val="002060"/>
                </a:solidFill>
                <a:latin typeface="Arial" panose="020B0604020202020204" pitchFamily="34" charset="0"/>
                <a:cs typeface="Arial" panose="020B0604020202020204" pitchFamily="34" charset="0"/>
              </a:rPr>
              <a:t>	Willmar by appointment.</a:t>
            </a:r>
          </a:p>
          <a:p>
            <a:endParaRPr lang="en-US" sz="1600" dirty="0">
              <a:ln>
                <a:noFill/>
              </a:ln>
              <a:solidFill>
                <a:srgbClr val="FFFF00"/>
              </a:solidFill>
              <a:latin typeface="Arial" panose="020B0604020202020204" pitchFamily="34" charset="0"/>
              <a:cs typeface="Arial" panose="020B0604020202020204" pitchFamily="34" charset="0"/>
            </a:endParaRPr>
          </a:p>
          <a:p>
            <a:r>
              <a:rPr lang="en-US" sz="2400" dirty="0">
                <a:ln>
                  <a:noFill/>
                </a:ln>
                <a:solidFill>
                  <a:srgbClr val="C00000"/>
                </a:solidFill>
                <a:latin typeface="Arial" panose="020B0604020202020204" pitchFamily="34" charset="0"/>
                <a:cs typeface="Arial" panose="020B0604020202020204" pitchFamily="34" charset="0"/>
              </a:rPr>
              <a:t> 	</a:t>
            </a:r>
            <a:r>
              <a:rPr lang="en-US" sz="2400" dirty="0">
                <a:ln>
                  <a:solidFill>
                    <a:srgbClr val="154174"/>
                  </a:solidFill>
                </a:ln>
                <a:solidFill>
                  <a:srgbClr val="C00000"/>
                </a:solidFill>
                <a:latin typeface="Arial" panose="020B0604020202020204" pitchFamily="34" charset="0"/>
                <a:cs typeface="Arial" panose="020B0604020202020204" pitchFamily="34" charset="0"/>
              </a:rPr>
              <a:t>ABSOLUTELY NO RETURNS AFTER NOVEMBER 5</a:t>
            </a:r>
          </a:p>
        </p:txBody>
      </p:sp>
    </p:spTree>
    <p:extLst>
      <p:ext uri="{BB962C8B-B14F-4D97-AF65-F5344CB8AC3E}">
        <p14:creationId xmlns:p14="http://schemas.microsoft.com/office/powerpoint/2010/main" val="343938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23</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753687" y="651188"/>
            <a:ext cx="8395618" cy="711735"/>
          </a:xfrm>
          <a:prstGeom prst="rect">
            <a:avLst/>
          </a:prstGeom>
          <a:noFill/>
        </p:spPr>
        <p:txBody>
          <a:bodyPr wrap="square" lIns="34292" tIns="17146" rIns="34292" bIns="17146" rtlCol="0">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Transfers</a:t>
            </a:r>
            <a:endParaRPr lang="id-ID" sz="4400" b="1" dirty="0">
              <a:solidFill>
                <a:srgbClr val="0070C0"/>
              </a:solidFill>
              <a:latin typeface="Aptos ExtraBold" panose="020B00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14400" y="1828800"/>
            <a:ext cx="10058400" cy="35394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All Transfers are done through the </a:t>
            </a:r>
          </a:p>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Trail’s End Leader Portal</a:t>
            </a:r>
          </a:p>
          <a:p>
            <a:pPr marL="0" indent="0">
              <a:buNone/>
            </a:pPr>
            <a:endParaRPr lang="en-US" sz="3200" dirty="0">
              <a:ln>
                <a:solidFill>
                  <a:schemeClr val="tx1"/>
                </a:solidFill>
              </a:ln>
              <a:solidFill>
                <a:srgbClr val="40C2F3"/>
              </a:solidFill>
              <a:latin typeface="Arial" panose="020B0604020202020204" pitchFamily="34" charset="0"/>
              <a:cs typeface="Arial" panose="020B0604020202020204" pitchFamily="34" charset="0"/>
            </a:endParaRPr>
          </a:p>
          <a:p>
            <a:r>
              <a:rPr lang="en-US" sz="3200" dirty="0">
                <a:ln>
                  <a:solidFill>
                    <a:schemeClr val="tx1"/>
                  </a:solidFill>
                </a:ln>
                <a:solidFill>
                  <a:srgbClr val="40C2F3"/>
                </a:solidFill>
                <a:latin typeface="+mn-lt"/>
              </a:rPr>
              <a:t>You can initiate a transfer</a:t>
            </a:r>
          </a:p>
          <a:p>
            <a:r>
              <a:rPr lang="en-US" sz="3200" dirty="0">
                <a:ln>
                  <a:solidFill>
                    <a:schemeClr val="tx1"/>
                  </a:solidFill>
                </a:ln>
                <a:solidFill>
                  <a:srgbClr val="40C2F3"/>
                </a:solidFill>
                <a:latin typeface="+mn-lt"/>
              </a:rPr>
              <a:t>Both parties have to accept</a:t>
            </a:r>
          </a:p>
          <a:p>
            <a:r>
              <a:rPr lang="en-US" sz="3200" dirty="0">
                <a:ln>
                  <a:solidFill>
                    <a:schemeClr val="tx1"/>
                  </a:solidFill>
                </a:ln>
                <a:solidFill>
                  <a:srgbClr val="40C2F3"/>
                </a:solidFill>
                <a:latin typeface="+mn-lt"/>
              </a:rPr>
              <a:t>Invoice automatically updates for both Units</a:t>
            </a:r>
          </a:p>
          <a:p>
            <a:pPr marL="0" indent="0">
              <a:buNone/>
            </a:pPr>
            <a:endParaRPr lang="en-US" sz="3200" dirty="0">
              <a:ln>
                <a:solidFill>
                  <a:schemeClr val="tx1"/>
                </a:solidFill>
              </a:ln>
              <a:latin typeface="Egiziano CG Black" panose="02000505040000020003" pitchFamily="50" charset="0"/>
            </a:endParaRPr>
          </a:p>
        </p:txBody>
      </p:sp>
    </p:spTree>
    <p:extLst>
      <p:ext uri="{BB962C8B-B14F-4D97-AF65-F5344CB8AC3E}">
        <p14:creationId xmlns:p14="http://schemas.microsoft.com/office/powerpoint/2010/main" val="2804161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24</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10728960" cy="711735"/>
          </a:xfrm>
          <a:prstGeom prst="rect">
            <a:avLst/>
          </a:prstGeom>
          <a:noFill/>
        </p:spPr>
        <p:txBody>
          <a:bodyPr wrap="square" lIns="34292" tIns="17146" rIns="34292" bIns="17146" rtlCol="0">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Ordering more — Snack Semi/warehouse</a:t>
            </a:r>
            <a:endParaRPr lang="id-ID" sz="4400" b="1" dirty="0">
              <a:solidFill>
                <a:srgbClr val="0070C0"/>
              </a:solidFill>
              <a:latin typeface="Aptos ExtraBold" panose="020B00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670202" y="1410664"/>
            <a:ext cx="9823203" cy="433965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dirty="0">
                <a:ln>
                  <a:noFill/>
                </a:ln>
                <a:solidFill>
                  <a:srgbClr val="C00000"/>
                </a:solidFill>
                <a:latin typeface="Arial" panose="020B0604020202020204" pitchFamily="34" charset="0"/>
                <a:cs typeface="Arial" panose="020B0604020202020204" pitchFamily="34" charset="0"/>
              </a:rPr>
              <a:t>During the sale for reorders you can order from the warehouse OR the Snack Semi.</a:t>
            </a:r>
          </a:p>
          <a:p>
            <a:pPr marL="0" indent="0">
              <a:buNone/>
            </a:pPr>
            <a:endParaRPr lang="en-US" dirty="0">
              <a:ln>
                <a:noFill/>
              </a:ln>
              <a:solidFill>
                <a:srgbClr val="C00000"/>
              </a:solidFill>
              <a:latin typeface="Arial" panose="020B0604020202020204" pitchFamily="34" charset="0"/>
              <a:cs typeface="Arial" panose="020B0604020202020204" pitchFamily="34" charset="0"/>
            </a:endParaRPr>
          </a:p>
          <a:p>
            <a:pPr marL="0" indent="0">
              <a:buNone/>
            </a:pPr>
            <a:r>
              <a:rPr lang="en-US" dirty="0">
                <a:ln>
                  <a:noFill/>
                </a:ln>
                <a:solidFill>
                  <a:srgbClr val="C00000"/>
                </a:solidFill>
                <a:latin typeface="Arial" panose="020B0604020202020204" pitchFamily="34" charset="0"/>
                <a:cs typeface="Arial" panose="020B0604020202020204" pitchFamily="34" charset="0"/>
              </a:rPr>
              <a:t>The Snack Semi is similar to the Amazon Treasure Truck.</a:t>
            </a:r>
          </a:p>
          <a:p>
            <a:pPr marL="0" indent="0">
              <a:buNone/>
            </a:pPr>
            <a:r>
              <a:rPr lang="en-US" dirty="0">
                <a:ln>
                  <a:noFill/>
                </a:ln>
                <a:solidFill>
                  <a:srgbClr val="C00000"/>
                </a:solidFill>
                <a:latin typeface="Arial" panose="020B0604020202020204" pitchFamily="34" charset="0"/>
                <a:cs typeface="Arial" panose="020B0604020202020204" pitchFamily="34" charset="0"/>
              </a:rPr>
              <a:t>Order by a certain date each week for pick up around the metro and outlying areas. </a:t>
            </a:r>
          </a:p>
          <a:p>
            <a:r>
              <a:rPr lang="en-US" dirty="0">
                <a:ln>
                  <a:noFill/>
                </a:ln>
                <a:solidFill>
                  <a:srgbClr val="C00000"/>
                </a:solidFill>
                <a:latin typeface="Arial" panose="020B0604020202020204" pitchFamily="34" charset="0"/>
                <a:cs typeface="Arial" panose="020B0604020202020204" pitchFamily="34" charset="0"/>
              </a:rPr>
              <a:t>Order in full cases</a:t>
            </a:r>
          </a:p>
          <a:p>
            <a:r>
              <a:rPr lang="en-US" dirty="0">
                <a:ln>
                  <a:noFill/>
                </a:ln>
                <a:solidFill>
                  <a:srgbClr val="C00000"/>
                </a:solidFill>
                <a:latin typeface="Arial" panose="020B0604020202020204" pitchFamily="34" charset="0"/>
                <a:cs typeface="Arial" panose="020B0604020202020204" pitchFamily="34" charset="0"/>
              </a:rPr>
              <a:t>3 days will have stops in 5-7 communities for 30 min before moving on.</a:t>
            </a:r>
          </a:p>
          <a:p>
            <a:endParaRPr lang="en-US" sz="2400" dirty="0">
              <a:ln>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06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BB9B345-7229-461F-82FB-7084B3EAC24E}"/>
              </a:ext>
            </a:extLst>
          </p:cNvPr>
          <p:cNvPicPr>
            <a:picLocks noChangeAspect="1"/>
          </p:cNvPicPr>
          <p:nvPr/>
        </p:nvPicPr>
        <p:blipFill rotWithShape="1">
          <a:blip r:embed="rId2"/>
          <a:srcRect l="4686" t="22233" r="47996" b="6603"/>
          <a:stretch/>
        </p:blipFill>
        <p:spPr>
          <a:xfrm>
            <a:off x="894876" y="143260"/>
            <a:ext cx="9620724" cy="6571480"/>
          </a:xfrm>
          <a:prstGeom prst="rect">
            <a:avLst/>
          </a:prstGeom>
        </p:spPr>
      </p:pic>
      <p:sp>
        <p:nvSpPr>
          <p:cNvPr id="22" name="TextBox 21">
            <a:extLst>
              <a:ext uri="{FF2B5EF4-FFF2-40B4-BE49-F238E27FC236}">
                <a16:creationId xmlns:a16="http://schemas.microsoft.com/office/drawing/2014/main" id="{6A3104A2-46D7-4C48-BECF-1A118C3E1CB9}"/>
              </a:ext>
            </a:extLst>
          </p:cNvPr>
          <p:cNvSpPr txBox="1"/>
          <p:nvPr/>
        </p:nvSpPr>
        <p:spPr>
          <a:xfrm>
            <a:off x="2045368" y="2779295"/>
            <a:ext cx="1949116" cy="461665"/>
          </a:xfrm>
          <a:prstGeom prst="rect">
            <a:avLst/>
          </a:prstGeom>
          <a:noFill/>
        </p:spPr>
        <p:txBody>
          <a:bodyPr wrap="square" rtlCol="0">
            <a:spAutoFit/>
          </a:bodyPr>
          <a:lstStyle/>
          <a:p>
            <a:r>
              <a:rPr lang="en-US" sz="2400" b="1" dirty="0">
                <a:solidFill>
                  <a:srgbClr val="FF0000"/>
                </a:solidFill>
              </a:rPr>
              <a:t>ROUTE 1</a:t>
            </a:r>
          </a:p>
        </p:txBody>
      </p:sp>
      <p:sp>
        <p:nvSpPr>
          <p:cNvPr id="30" name="TextBox 29">
            <a:extLst>
              <a:ext uri="{FF2B5EF4-FFF2-40B4-BE49-F238E27FC236}">
                <a16:creationId xmlns:a16="http://schemas.microsoft.com/office/drawing/2014/main" id="{F3FAD392-17FA-4E38-B6DD-0C63C73F68F9}"/>
              </a:ext>
            </a:extLst>
          </p:cNvPr>
          <p:cNvSpPr txBox="1"/>
          <p:nvPr/>
        </p:nvSpPr>
        <p:spPr>
          <a:xfrm>
            <a:off x="6553200" y="766011"/>
            <a:ext cx="1949116" cy="461665"/>
          </a:xfrm>
          <a:prstGeom prst="rect">
            <a:avLst/>
          </a:prstGeom>
          <a:noFill/>
        </p:spPr>
        <p:txBody>
          <a:bodyPr wrap="square" rtlCol="0">
            <a:spAutoFit/>
          </a:bodyPr>
          <a:lstStyle/>
          <a:p>
            <a:r>
              <a:rPr lang="en-US" sz="2400" b="1" dirty="0">
                <a:solidFill>
                  <a:schemeClr val="accent6">
                    <a:lumMod val="75000"/>
                  </a:schemeClr>
                </a:solidFill>
              </a:rPr>
              <a:t>ROUTE 2</a:t>
            </a:r>
          </a:p>
        </p:txBody>
      </p:sp>
      <p:sp>
        <p:nvSpPr>
          <p:cNvPr id="31" name="TextBox 30">
            <a:extLst>
              <a:ext uri="{FF2B5EF4-FFF2-40B4-BE49-F238E27FC236}">
                <a16:creationId xmlns:a16="http://schemas.microsoft.com/office/drawing/2014/main" id="{A9CBD2C0-738E-4DE0-8D97-C25E62F5021E}"/>
              </a:ext>
            </a:extLst>
          </p:cNvPr>
          <p:cNvSpPr txBox="1"/>
          <p:nvPr/>
        </p:nvSpPr>
        <p:spPr>
          <a:xfrm>
            <a:off x="5121442" y="5410201"/>
            <a:ext cx="1949116" cy="461665"/>
          </a:xfrm>
          <a:prstGeom prst="rect">
            <a:avLst/>
          </a:prstGeom>
          <a:noFill/>
        </p:spPr>
        <p:txBody>
          <a:bodyPr wrap="square" rtlCol="0">
            <a:spAutoFit/>
          </a:bodyPr>
          <a:lstStyle/>
          <a:p>
            <a:r>
              <a:rPr lang="en-US" sz="2400" b="1" dirty="0">
                <a:solidFill>
                  <a:schemeClr val="accent1"/>
                </a:solidFill>
              </a:rPr>
              <a:t>ROUTE 4</a:t>
            </a:r>
          </a:p>
        </p:txBody>
      </p:sp>
      <p:sp>
        <p:nvSpPr>
          <p:cNvPr id="32" name="TextBox 31">
            <a:extLst>
              <a:ext uri="{FF2B5EF4-FFF2-40B4-BE49-F238E27FC236}">
                <a16:creationId xmlns:a16="http://schemas.microsoft.com/office/drawing/2014/main" id="{F4FA33ED-60F3-4F36-BC8D-F6215B12EA6A}"/>
              </a:ext>
            </a:extLst>
          </p:cNvPr>
          <p:cNvSpPr txBox="1"/>
          <p:nvPr/>
        </p:nvSpPr>
        <p:spPr>
          <a:xfrm>
            <a:off x="7527758" y="3240960"/>
            <a:ext cx="1949116" cy="461665"/>
          </a:xfrm>
          <a:prstGeom prst="rect">
            <a:avLst/>
          </a:prstGeom>
          <a:noFill/>
        </p:spPr>
        <p:txBody>
          <a:bodyPr wrap="square" rtlCol="0">
            <a:spAutoFit/>
          </a:bodyPr>
          <a:lstStyle/>
          <a:p>
            <a:r>
              <a:rPr lang="en-US" sz="2400" b="1" dirty="0">
                <a:solidFill>
                  <a:srgbClr val="7030A0"/>
                </a:solidFill>
              </a:rPr>
              <a:t>ROUTE 3</a:t>
            </a:r>
          </a:p>
        </p:txBody>
      </p:sp>
    </p:spTree>
    <p:extLst>
      <p:ext uri="{BB962C8B-B14F-4D97-AF65-F5344CB8AC3E}">
        <p14:creationId xmlns:p14="http://schemas.microsoft.com/office/powerpoint/2010/main" val="155482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129152" y="2683041"/>
            <a:ext cx="5966848" cy="1828801"/>
          </a:xfrm>
          <a:prstGeom prst="rect">
            <a:avLst/>
          </a:prstGeom>
          <a:noFill/>
        </p:spPr>
        <p:txBody>
          <a:bodyPr wrap="square" rtlCol="0" anchor="t">
            <a:noAutofit/>
          </a:bodyPr>
          <a:lstStyle/>
          <a:p>
            <a:pPr algn="ctr"/>
            <a:r>
              <a:rPr lang="en-US" sz="4800" b="1" dirty="0">
                <a:ln>
                  <a:solidFill>
                    <a:schemeClr val="tx1"/>
                  </a:solidFill>
                </a:ln>
                <a:solidFill>
                  <a:srgbClr val="00B0F0"/>
                </a:solidFill>
                <a:latin typeface="Concielian Jet" panose="00000400000000000000" pitchFamily="2" charset="0"/>
                <a:cs typeface="Arial" panose="020B0604020202020204" pitchFamily="34" charset="0"/>
              </a:rPr>
              <a:t>PRIZES!</a:t>
            </a:r>
            <a:endParaRPr lang="en-US" sz="4000" dirty="0">
              <a:ln>
                <a:solidFill>
                  <a:schemeClr val="tx1"/>
                </a:solidFill>
              </a:ln>
              <a:solidFill>
                <a:srgbClr val="00B0F0"/>
              </a:solidFill>
              <a:latin typeface="Concielian Je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character in a circle&#10;&#10;Description automatically generated">
            <a:extLst>
              <a:ext uri="{FF2B5EF4-FFF2-40B4-BE49-F238E27FC236}">
                <a16:creationId xmlns:a16="http://schemas.microsoft.com/office/drawing/2014/main" id="{2EEACB02-6F7C-21CF-6155-9187B2E6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73" y="1415792"/>
            <a:ext cx="4130048" cy="4026416"/>
          </a:xfrm>
          <a:prstGeom prst="rect">
            <a:avLst/>
          </a:prstGeom>
        </p:spPr>
      </p:pic>
    </p:spTree>
    <p:extLst>
      <p:ext uri="{BB962C8B-B14F-4D97-AF65-F5344CB8AC3E}">
        <p14:creationId xmlns:p14="http://schemas.microsoft.com/office/powerpoint/2010/main" val="807470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589547" y="299763"/>
            <a:ext cx="10571674"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Accepting Credit/Debit Cards</a:t>
            </a:r>
            <a:endParaRPr lang="en-US" dirty="0">
              <a:solidFill>
                <a:srgbClr val="0070C0"/>
              </a:solidFill>
              <a:latin typeface="Aptos ExtraBold" panose="020B0004020202020204" pitchFamily="34" charset="0"/>
            </a:endParaRPr>
          </a:p>
        </p:txBody>
      </p:sp>
      <p:pic>
        <p:nvPicPr>
          <p:cNvPr id="3074" name="Picture 2">
            <a:extLst>
              <a:ext uri="{FF2B5EF4-FFF2-40B4-BE49-F238E27FC236}">
                <a16:creationId xmlns:a16="http://schemas.microsoft.com/office/drawing/2014/main" id="{C9BB30D7-5767-40DC-ADD0-8E9AC112B3E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9484" y="5054305"/>
            <a:ext cx="900670" cy="12960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0F2809-CED0-4488-9BD3-92FF96C5009D}"/>
              </a:ext>
            </a:extLst>
          </p:cNvPr>
          <p:cNvSpPr/>
          <p:nvPr/>
        </p:nvSpPr>
        <p:spPr>
          <a:xfrm>
            <a:off x="2045369" y="1336690"/>
            <a:ext cx="9432758" cy="4247317"/>
          </a:xfrm>
          <a:prstGeom prst="rect">
            <a:avLst/>
          </a:prstGeom>
        </p:spPr>
        <p:txBody>
          <a:bodyPr wrap="square">
            <a:spAutoFit/>
          </a:bodyPr>
          <a:lstStyle/>
          <a:p>
            <a:pPr algn="ctr"/>
            <a:r>
              <a:rPr lang="en-US" sz="2800" dirty="0">
                <a:solidFill>
                  <a:srgbClr val="C00000"/>
                </a:solidFill>
                <a:latin typeface="Arial Black" panose="020B0A04020102020204" pitchFamily="34" charset="0"/>
                <a:cs typeface="Arial" panose="020B0604020202020204" pitchFamily="34" charset="0"/>
              </a:rPr>
              <a:t>CREDIT SALES ARE BEST FOR SCOUTS</a:t>
            </a:r>
          </a:p>
          <a:p>
            <a:pPr algn="ctr"/>
            <a:r>
              <a:rPr lang="en-US" sz="2800" b="1" dirty="0">
                <a:latin typeface="Arial" panose="020B0604020202020204" pitchFamily="34" charset="0"/>
                <a:cs typeface="Arial" panose="020B0604020202020204" pitchFamily="34" charset="0"/>
              </a:rPr>
              <a:t>TELL YOUR CUSTOMERS, </a:t>
            </a:r>
          </a:p>
          <a:p>
            <a:pPr algn="ctr"/>
            <a:r>
              <a:rPr lang="en-US" sz="2800" b="1" dirty="0">
                <a:latin typeface="Arial" panose="020B0604020202020204" pitchFamily="34" charset="0"/>
                <a:cs typeface="Arial" panose="020B0604020202020204" pitchFamily="34" charset="0"/>
              </a:rPr>
              <a:t>“WE PREFER CREDIT/DEBIT”</a:t>
            </a:r>
            <a:endParaRPr lang="en-US" sz="2800" b="1" i="0" dirty="0">
              <a:effectLst/>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Trail’s End pays for all credit card fees!</a:t>
            </a:r>
          </a:p>
          <a:p>
            <a:pPr algn="ctr"/>
            <a:endParaRPr lang="en-US" sz="2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Bigger Rewards – Earn 1.25pts per $1 sold in the Trail’s End App</a:t>
            </a:r>
          </a:p>
          <a:p>
            <a:pPr marL="285750" indent="-285750">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Safer – Scouts and Popcorn Kernels don’t have to handle cash</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Higher Sales – Customers spent 29% more with credit vs. cash in 2022</a:t>
            </a:r>
          </a:p>
          <a:p>
            <a:pPr marL="285750" indent="-285750">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Easier – Parents turn in cash sales with credit/debit payments to their unit</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Hardware – Scouts can accept credit/debit with Square readers or manual entry</a:t>
            </a:r>
          </a:p>
          <a:p>
            <a:pPr marL="285750" indent="-285750">
              <a:buFont typeface="Arial" panose="020B0604020202020204" pitchFamily="34" charset="0"/>
              <a:buChar char="•"/>
            </a:pPr>
            <a:endParaRPr lang="en-US" dirty="0">
              <a:solidFill>
                <a:srgbClr val="212529"/>
              </a:solidFill>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89309364-B23E-4D57-9971-5D154CE4C4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9484" y="3628190"/>
            <a:ext cx="900670" cy="12525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C98940-9A9B-46CB-B901-BD0F7AF2719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4742" y="1427949"/>
            <a:ext cx="2030155" cy="202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10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Rewards</a:t>
            </a:r>
            <a:endParaRPr lang="en-US" dirty="0">
              <a:solidFill>
                <a:srgbClr val="0070C0"/>
              </a:solidFill>
              <a:latin typeface="Aptos ExtraBold" panose="020B0004020202020204" pitchFamily="34" charset="0"/>
            </a:endParaRPr>
          </a:p>
        </p:txBody>
      </p:sp>
      <p:sp>
        <p:nvSpPr>
          <p:cNvPr id="13" name="Rectangle 12">
            <a:extLst>
              <a:ext uri="{FF2B5EF4-FFF2-40B4-BE49-F238E27FC236}">
                <a16:creationId xmlns:a16="http://schemas.microsoft.com/office/drawing/2014/main" id="{1B75DF88-ED72-420A-85C2-2FB900AD3E1E}"/>
              </a:ext>
            </a:extLst>
          </p:cNvPr>
          <p:cNvSpPr/>
          <p:nvPr/>
        </p:nvSpPr>
        <p:spPr>
          <a:xfrm>
            <a:off x="6695477" y="681556"/>
            <a:ext cx="4327855" cy="6695423"/>
          </a:xfrm>
          <a:prstGeom prst="rect">
            <a:avLst/>
          </a:prstGeom>
        </p:spPr>
        <p:txBody>
          <a:bodyPr wrap="square">
            <a:spAutoFit/>
          </a:bodyPr>
          <a:lstStyle/>
          <a:p>
            <a:r>
              <a:rPr lang="en-US" sz="2800" dirty="0">
                <a:solidFill>
                  <a:srgbClr val="C00000"/>
                </a:solidFill>
                <a:latin typeface="Arial Black" panose="020B0A04020102020204" pitchFamily="34" charset="0"/>
                <a:cs typeface="Arial" panose="020B0604020202020204" pitchFamily="34" charset="0"/>
              </a:rPr>
              <a:t>Continued in 2023</a:t>
            </a:r>
            <a:endParaRPr lang="en-US" sz="2800" b="0" i="0" dirty="0">
              <a:solidFill>
                <a:srgbClr val="C00000"/>
              </a:solidFill>
              <a:effectLst/>
              <a:latin typeface="Arial Black" panose="020B0A040201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00B0F0"/>
                </a:solidFill>
                <a:latin typeface="Arial" panose="020B0604020202020204" pitchFamily="34" charset="0"/>
                <a:cs typeface="Arial" panose="020B0604020202020204" pitchFamily="34" charset="0"/>
              </a:rPr>
              <a:t>Points based Rewards system encouraging Scouts to sell more with Online Direct and with credit cards</a:t>
            </a:r>
          </a:p>
          <a:p>
            <a:endParaRPr lang="en-US" sz="2400" b="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00B0F0"/>
                </a:solidFill>
                <a:latin typeface="Arial" panose="020B0604020202020204" pitchFamily="34" charset="0"/>
                <a:cs typeface="Arial" panose="020B0604020202020204" pitchFamily="34" charset="0"/>
              </a:rPr>
              <a:t>With changes to the way they sell, Scouts can earn more Rewards faster!</a:t>
            </a:r>
          </a:p>
          <a:p>
            <a:pPr marL="0" marR="0" indent="0" algn="l">
              <a:lnSpc>
                <a:spcPct val="119000"/>
              </a:lnSpc>
              <a:spcBef>
                <a:spcPts val="0"/>
              </a:spcBef>
              <a:spcAft>
                <a:spcPts val="0"/>
              </a:spcAft>
            </a:pPr>
            <a:r>
              <a:rPr lang="en-US" sz="2400" kern="1400" dirty="0">
                <a:ln>
                  <a:noFill/>
                </a:ln>
                <a:solidFill>
                  <a:srgbClr val="00B0F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i="1" kern="1400" dirty="0">
                <a:ln>
                  <a:noFill/>
                </a:ln>
                <a:solidFill>
                  <a:srgbClr val="FF0000"/>
                </a:solidFill>
                <a:effectLst/>
                <a:latin typeface="Star Jedi" panose="040B0000000000000000" pitchFamily="82" charset="0"/>
              </a:rPr>
              <a:t>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285750" indent="-285750">
              <a:buFont typeface="Arial" panose="020B0604020202020204" pitchFamily="34" charset="0"/>
              <a:buChar char="•"/>
            </a:pPr>
            <a:endParaRPr lang="en-US" b="1" dirty="0">
              <a:solidFill>
                <a:schemeClr val="bg1"/>
              </a:solidFill>
              <a:latin typeface="Arial" panose="020B0604020202020204" pitchFamily="34" charset="0"/>
              <a:cs typeface="Arial" panose="020B0604020202020204" pitchFamily="34" charset="0"/>
            </a:endParaRPr>
          </a:p>
        </p:txBody>
      </p:sp>
      <p:pic>
        <p:nvPicPr>
          <p:cNvPr id="2" name="Picture 1" descr="A picture containing text, screenshot, design&#10;&#10;Description automatically generated">
            <a:extLst>
              <a:ext uri="{FF2B5EF4-FFF2-40B4-BE49-F238E27FC236}">
                <a16:creationId xmlns:a16="http://schemas.microsoft.com/office/drawing/2014/main" id="{7E0DD31E-AA0A-D9F0-86CF-E86F83A562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760" t="13785" b="10838"/>
          <a:stretch/>
        </p:blipFill>
        <p:spPr>
          <a:xfrm>
            <a:off x="1208400" y="798026"/>
            <a:ext cx="5142409" cy="6059974"/>
          </a:xfrm>
          <a:prstGeom prst="rect">
            <a:avLst/>
          </a:prstGeom>
        </p:spPr>
      </p:pic>
    </p:spTree>
    <p:extLst>
      <p:ext uri="{BB962C8B-B14F-4D97-AF65-F5344CB8AC3E}">
        <p14:creationId xmlns:p14="http://schemas.microsoft.com/office/powerpoint/2010/main" val="1975539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29</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678502" y="335822"/>
            <a:ext cx="10046661" cy="769441"/>
          </a:xfrm>
          <a:prstGeom prst="rect">
            <a:avLst/>
          </a:prstGeom>
        </p:spPr>
        <p:txBody>
          <a:bodyPr wrap="none">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Bonus Prizes—</a:t>
            </a:r>
            <a:r>
              <a:rPr lang="en-US" sz="4000" b="1" dirty="0">
                <a:solidFill>
                  <a:srgbClr val="00B050"/>
                </a:solidFill>
                <a:latin typeface="Aptos ExtraBold" panose="020B0004020202020204" pitchFamily="34" charset="0"/>
                <a:ea typeface="Arial Black" charset="0"/>
                <a:cs typeface="Arial" panose="020B0604020202020204" pitchFamily="34" charset="0"/>
              </a:rPr>
              <a:t>a Northern Star Tradition!</a:t>
            </a:r>
            <a:endParaRPr lang="en-US" sz="4400" b="1" dirty="0">
              <a:solidFill>
                <a:srgbClr val="00B050"/>
              </a:solidFill>
              <a:latin typeface="Aptos ExtraBold" panose="020B0004020202020204" pitchFamily="34" charset="0"/>
              <a:ea typeface="Arial Black" charset="0"/>
              <a:cs typeface="Arial" panose="020B0604020202020204" pitchFamily="34" charset="0"/>
            </a:endParaRPr>
          </a:p>
        </p:txBody>
      </p:sp>
      <p:pic>
        <p:nvPicPr>
          <p:cNvPr id="16" name="Picture 15">
            <a:extLst>
              <a:ext uri="{FF2B5EF4-FFF2-40B4-BE49-F238E27FC236}">
                <a16:creationId xmlns:a16="http://schemas.microsoft.com/office/drawing/2014/main" id="{15C68B9D-4A17-4EA1-ABE1-2F6F472010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88777" y="4680284"/>
            <a:ext cx="1713885" cy="1890313"/>
          </a:xfrm>
          <a:prstGeom prst="rect">
            <a:avLst/>
          </a:prstGeom>
        </p:spPr>
      </p:pic>
      <p:sp>
        <p:nvSpPr>
          <p:cNvPr id="2" name="Text Box 2">
            <a:extLst>
              <a:ext uri="{FF2B5EF4-FFF2-40B4-BE49-F238E27FC236}">
                <a16:creationId xmlns:a16="http://schemas.microsoft.com/office/drawing/2014/main" id="{0E139D4F-3A01-4490-85E3-7972C98E33E0}"/>
              </a:ext>
            </a:extLst>
          </p:cNvPr>
          <p:cNvSpPr txBox="1">
            <a:spLocks noChangeArrowheads="1"/>
          </p:cNvSpPr>
          <p:nvPr/>
        </p:nvSpPr>
        <p:spPr bwMode="auto">
          <a:xfrm>
            <a:off x="950876" y="1054222"/>
            <a:ext cx="10562622" cy="362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300" marR="0" indent="-114300" algn="l">
              <a:lnSpc>
                <a:spcPct val="119000"/>
              </a:lnSpc>
              <a:spcBef>
                <a:spcPts val="0"/>
              </a:spcBef>
              <a:spcAft>
                <a:spcPts val="0"/>
              </a:spcAft>
            </a:pPr>
            <a:r>
              <a:rPr lang="en-US" sz="2800" kern="1400" dirty="0">
                <a:ln>
                  <a:noFill/>
                </a:ln>
                <a:solidFill>
                  <a:srgbClr val="000000"/>
                </a:solidFill>
                <a:effectLst/>
                <a:latin typeface="Symbol" panose="05050102010706020507" pitchFamily="18" charset="2"/>
              </a:rPr>
              <a:t>·</a:t>
            </a:r>
            <a:r>
              <a:rPr lang="en-US" sz="2800" kern="1400" dirty="0">
                <a:ln>
                  <a:noFill/>
                </a:ln>
                <a:solidFill>
                  <a:srgbClr val="000000"/>
                </a:solidFill>
                <a:effectLst/>
                <a:latin typeface="Calibri" panose="020F0502020204030204" pitchFamily="34" charset="0"/>
              </a:rPr>
              <a:t> </a:t>
            </a:r>
            <a:r>
              <a:rPr lang="en-US" sz="2800" b="1" kern="1400" dirty="0">
                <a:ln>
                  <a:noFill/>
                </a:ln>
                <a:solidFill>
                  <a:srgbClr val="C00000"/>
                </a:solidFill>
                <a:effectLst/>
                <a:latin typeface="Calibri" panose="020F0502020204030204" pitchFamily="34" charset="0"/>
              </a:rPr>
              <a:t>Bonus Prizes </a:t>
            </a:r>
            <a:r>
              <a:rPr lang="en-US" sz="2800" kern="1400" dirty="0">
                <a:ln>
                  <a:noFill/>
                </a:ln>
                <a:solidFill>
                  <a:srgbClr val="00B0F0"/>
                </a:solidFill>
                <a:effectLst/>
                <a:latin typeface="Calibri" panose="020F0502020204030204" pitchFamily="34" charset="0"/>
              </a:rPr>
              <a:t>— (All units eligible) Will be at Take Order pick up</a:t>
            </a:r>
            <a:r>
              <a:rPr lang="en-US" sz="2400" kern="1400" dirty="0">
                <a:ln>
                  <a:noFill/>
                </a:ln>
                <a:solidFill>
                  <a:schemeClr val="bg1"/>
                </a:solidFill>
                <a:effectLst/>
                <a:latin typeface="Calibri" panose="020F0502020204030204" pitchFamily="34" charset="0"/>
              </a:rPr>
              <a:t>.</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Sell 1 Item</a:t>
            </a:r>
            <a:r>
              <a:rPr lang="en-US" sz="2800" kern="1400" dirty="0">
                <a:ln>
                  <a:noFill/>
                </a:ln>
                <a:solidFill>
                  <a:srgbClr val="C00000"/>
                </a:solidFill>
                <a:effectLst/>
                <a:latin typeface="Calibri" panose="020F0502020204030204" pitchFamily="34" charset="0"/>
              </a:rPr>
              <a:t>— Patch</a:t>
            </a:r>
          </a:p>
          <a:p>
            <a:pPr marL="0" marR="0" indent="0" algn="l">
              <a:lnSpc>
                <a:spcPct val="119000"/>
              </a:lnSpc>
              <a:spcBef>
                <a:spcPts val="0"/>
              </a:spcBef>
              <a:spcAft>
                <a:spcPts val="0"/>
              </a:spcAft>
            </a:pPr>
            <a:r>
              <a:rPr lang="en-US" sz="28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$850 Club </a:t>
            </a:r>
            <a:r>
              <a:rPr lang="en-US" sz="2800" kern="1400" dirty="0">
                <a:ln>
                  <a:noFill/>
                </a:ln>
                <a:solidFill>
                  <a:srgbClr val="C00000"/>
                </a:solidFill>
                <a:effectLst/>
                <a:latin typeface="Calibri" panose="020F0502020204030204" pitchFamily="34" charset="0"/>
              </a:rPr>
              <a:t>— </a:t>
            </a:r>
            <a:r>
              <a:rPr lang="en-US" sz="2800" kern="1400" dirty="0">
                <a:solidFill>
                  <a:srgbClr val="C00000"/>
                </a:solidFill>
                <a:latin typeface="Calibri" panose="020F0502020204030204" pitchFamily="34" charset="0"/>
              </a:rPr>
              <a:t>Northern Star Belt bag and waterproof playing cards</a:t>
            </a:r>
            <a:endParaRPr lang="en-US" sz="28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2800" kern="1400" dirty="0">
                <a:ln>
                  <a:noFill/>
                </a:ln>
                <a:solidFill>
                  <a:srgbClr val="000000"/>
                </a:solidFill>
                <a:effectLst/>
                <a:latin typeface="Calibri" panose="020F0502020204030204" pitchFamily="34" charset="0"/>
              </a:rPr>
              <a:t>	</a:t>
            </a:r>
            <a:r>
              <a:rPr lang="en-US" sz="2800" kern="1400" dirty="0">
                <a:ln>
                  <a:noFill/>
                </a:ln>
                <a:solidFill>
                  <a:srgbClr val="0070C0"/>
                </a:solidFill>
                <a:effectLst/>
                <a:latin typeface="Calibri" panose="020F0502020204030204" pitchFamily="34" charset="0"/>
              </a:rPr>
              <a:t>$1250 </a:t>
            </a:r>
            <a:r>
              <a:rPr lang="en-US" sz="2800" kern="1400" dirty="0">
                <a:ln>
                  <a:noFill/>
                </a:ln>
                <a:solidFill>
                  <a:srgbClr val="C00000"/>
                </a:solidFill>
                <a:effectLst/>
                <a:latin typeface="Calibri" panose="020F0502020204030204" pitchFamily="34" charset="0"/>
              </a:rPr>
              <a:t>—Holiday/Circle K road trip pack</a:t>
            </a:r>
          </a:p>
          <a:p>
            <a:pPr marL="0" marR="0" indent="0" algn="l">
              <a:lnSpc>
                <a:spcPct val="119000"/>
              </a:lnSpc>
              <a:spcBef>
                <a:spcPts val="0"/>
              </a:spcBef>
              <a:spcAft>
                <a:spcPts val="0"/>
              </a:spcAft>
            </a:pPr>
            <a:r>
              <a:rPr lang="en-US" sz="2800" kern="1400" dirty="0">
                <a:solidFill>
                  <a:srgbClr val="C00000"/>
                </a:solidFill>
                <a:latin typeface="Calibri" panose="020F0502020204030204" pitchFamily="34" charset="0"/>
              </a:rPr>
              <a:t>	</a:t>
            </a:r>
            <a:r>
              <a:rPr lang="en-US" sz="2800" kern="1400" dirty="0">
                <a:solidFill>
                  <a:srgbClr val="0070C0"/>
                </a:solidFill>
                <a:latin typeface="Calibri" panose="020F0502020204030204" pitchFamily="34" charset="0"/>
              </a:rPr>
              <a:t>$1500</a:t>
            </a:r>
            <a:r>
              <a:rPr lang="en-US" sz="2800" kern="1400" dirty="0">
                <a:solidFill>
                  <a:srgbClr val="C00000"/>
                </a:solidFill>
                <a:latin typeface="Calibri" panose="020F0502020204030204" pitchFamily="34" charset="0"/>
              </a:rPr>
              <a:t>—Vikings Family Day</a:t>
            </a:r>
            <a:r>
              <a:rPr lang="en-US" sz="2800" kern="1400" dirty="0">
                <a:ln>
                  <a:noFill/>
                </a:ln>
                <a:solidFill>
                  <a:srgbClr val="C00000"/>
                </a:solidFill>
                <a:effectLst/>
                <a:latin typeface="Calibri" panose="020F0502020204030204" pitchFamily="34" charset="0"/>
              </a:rPr>
              <a:t>	</a:t>
            </a:r>
            <a:endParaRPr lang="en-US" sz="2800" kern="1400" dirty="0">
              <a:solidFill>
                <a:srgbClr val="C00000"/>
              </a:solidFill>
              <a:latin typeface="Symbol" panose="05050102010706020507" pitchFamily="18" charset="2"/>
            </a:endParaRPr>
          </a:p>
          <a:p>
            <a:pPr marL="0" marR="0" indent="0" algn="l">
              <a:lnSpc>
                <a:spcPct val="119000"/>
              </a:lnSpc>
              <a:spcBef>
                <a:spcPts val="0"/>
              </a:spcBef>
              <a:spcAft>
                <a:spcPts val="0"/>
              </a:spcAft>
            </a:pPr>
            <a:r>
              <a:rPr lang="en-US" sz="2800" kern="1400" dirty="0">
                <a:ln>
                  <a:noFill/>
                </a:ln>
                <a:solidFill>
                  <a:srgbClr val="0070C0"/>
                </a:solidFill>
                <a:effectLst/>
                <a:latin typeface="Symbol" panose="05050102010706020507" pitchFamily="18" charset="2"/>
              </a:rPr>
              <a:t>	</a:t>
            </a:r>
            <a:r>
              <a:rPr lang="en-US" sz="2800" kern="1400" dirty="0">
                <a:ln>
                  <a:noFill/>
                </a:ln>
                <a:solidFill>
                  <a:srgbClr val="0070C0"/>
                </a:solidFill>
                <a:effectLst/>
                <a:latin typeface="Calibri" panose="020F0502020204030204" pitchFamily="34" charset="0"/>
              </a:rPr>
              <a:t>$1900+</a:t>
            </a:r>
            <a:r>
              <a:rPr lang="en-US" sz="2800" kern="1400" dirty="0">
                <a:solidFill>
                  <a:srgbClr val="C00000"/>
                </a:solidFill>
                <a:latin typeface="Calibri" panose="020F0502020204030204" pitchFamily="34" charset="0"/>
              </a:rPr>
              <a:t> — </a:t>
            </a:r>
            <a:r>
              <a:rPr lang="en-US" sz="2800" kern="1400" dirty="0">
                <a:ln>
                  <a:noFill/>
                </a:ln>
                <a:solidFill>
                  <a:srgbClr val="C00000"/>
                </a:solidFill>
                <a:effectLst/>
                <a:latin typeface="Calibri" panose="020F0502020204030204" pitchFamily="34" charset="0"/>
              </a:rPr>
              <a:t>Adventures! </a:t>
            </a:r>
          </a:p>
          <a:p>
            <a:pPr marL="114300" marR="0" indent="-114300" algn="l">
              <a:lnSpc>
                <a:spcPct val="119000"/>
              </a:lnSpc>
              <a:spcBef>
                <a:spcPts val="0"/>
              </a:spcBef>
              <a:spcAft>
                <a:spcPts val="0"/>
              </a:spcAft>
            </a:pPr>
            <a:r>
              <a:rPr lang="en-US" sz="2800" kern="1400" dirty="0">
                <a:solidFill>
                  <a:srgbClr val="0070C0"/>
                </a:solidFill>
                <a:latin typeface="Symbol" panose="05050102010706020507" pitchFamily="18" charset="2"/>
              </a:rPr>
              <a:t>		</a:t>
            </a:r>
            <a:r>
              <a:rPr lang="en-US" sz="2800" kern="1400" dirty="0">
                <a:solidFill>
                  <a:srgbClr val="0070C0"/>
                </a:solidFill>
              </a:rPr>
              <a:t>$</a:t>
            </a:r>
            <a:r>
              <a:rPr lang="en-US" sz="2800" kern="1400" dirty="0">
                <a:ln>
                  <a:noFill/>
                </a:ln>
                <a:solidFill>
                  <a:srgbClr val="0070C0"/>
                </a:solidFill>
                <a:effectLst/>
                <a:latin typeface="Calibri" panose="020F0502020204030204" pitchFamily="34" charset="0"/>
              </a:rPr>
              <a:t>2500</a:t>
            </a:r>
            <a:r>
              <a:rPr lang="en-US" sz="2800" kern="1400" dirty="0">
                <a:ln>
                  <a:noFill/>
                </a:ln>
                <a:solidFill>
                  <a:srgbClr val="C00000"/>
                </a:solidFill>
                <a:effectLst/>
                <a:latin typeface="Calibri" panose="020F0502020204030204" pitchFamily="34" charset="0"/>
              </a:rPr>
              <a:t>—January 6, 2023 at Base Camp.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Calibri" panose="020F0502020204030204" pitchFamily="34" charset="0"/>
              </a:rPr>
              <a:t>	</a:t>
            </a:r>
            <a:endParaRPr kumimoji="0" lang="en-US" altLang="en-US" sz="1800" b="1" i="0" u="none" strike="noStrike" cap="none" normalizeH="0" baseline="0" dirty="0">
              <a:ln>
                <a:noFill/>
              </a:ln>
              <a:solidFill>
                <a:schemeClr val="bg1"/>
              </a:solidFill>
              <a:effectLst/>
              <a:latin typeface="Arial" panose="020B0604020202020204" pitchFamily="34" charset="0"/>
            </a:endParaRPr>
          </a:p>
        </p:txBody>
      </p:sp>
      <p:pic>
        <p:nvPicPr>
          <p:cNvPr id="6" name="Picture 5" descr="A red cup with a white circle and a letter k&#10;&#10;Description automatically generated">
            <a:extLst>
              <a:ext uri="{FF2B5EF4-FFF2-40B4-BE49-F238E27FC236}">
                <a16:creationId xmlns:a16="http://schemas.microsoft.com/office/drawing/2014/main" id="{4EC867DF-4BC7-ED69-6A7C-911A24341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085" y="4904901"/>
            <a:ext cx="678167" cy="1489090"/>
          </a:xfrm>
          <a:prstGeom prst="rect">
            <a:avLst/>
          </a:prstGeom>
        </p:spPr>
      </p:pic>
      <p:pic>
        <p:nvPicPr>
          <p:cNvPr id="8" name="Picture 7" descr="A cartoon of a viking with horns&#10;&#10;Description automatically generated">
            <a:extLst>
              <a:ext uri="{FF2B5EF4-FFF2-40B4-BE49-F238E27FC236}">
                <a16:creationId xmlns:a16="http://schemas.microsoft.com/office/drawing/2014/main" id="{DC4B4E27-1261-B045-30F6-3FC7CA747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965" y="4705731"/>
            <a:ext cx="3270077" cy="1839418"/>
          </a:xfrm>
          <a:prstGeom prst="rect">
            <a:avLst/>
          </a:prstGeom>
        </p:spPr>
      </p:pic>
      <p:pic>
        <p:nvPicPr>
          <p:cNvPr id="10" name="Picture 9" descr="A cartoon character in a circle&#10;&#10;Description automatically generated">
            <a:extLst>
              <a:ext uri="{FF2B5EF4-FFF2-40B4-BE49-F238E27FC236}">
                <a16:creationId xmlns:a16="http://schemas.microsoft.com/office/drawing/2014/main" id="{64999340-DE75-158F-3C2F-F03C25351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338" y="4723110"/>
            <a:ext cx="1713886" cy="1670881"/>
          </a:xfrm>
          <a:prstGeom prst="rect">
            <a:avLst/>
          </a:prstGeom>
        </p:spPr>
      </p:pic>
      <p:pic>
        <p:nvPicPr>
          <p:cNvPr id="12" name="Picture 11" descr="A pink bag with a blue and yellow star&#10;&#10;Description automatically generated">
            <a:extLst>
              <a:ext uri="{FF2B5EF4-FFF2-40B4-BE49-F238E27FC236}">
                <a16:creationId xmlns:a16="http://schemas.microsoft.com/office/drawing/2014/main" id="{D0C3688F-FBB2-6BC4-E26C-B3F16F88E01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4863" y="4909458"/>
            <a:ext cx="2956703" cy="1278891"/>
          </a:xfrm>
          <a:prstGeom prst="rect">
            <a:avLst/>
          </a:prstGeom>
        </p:spPr>
      </p:pic>
    </p:spTree>
    <p:extLst>
      <p:ext uri="{BB962C8B-B14F-4D97-AF65-F5344CB8AC3E}">
        <p14:creationId xmlns:p14="http://schemas.microsoft.com/office/powerpoint/2010/main" val="343332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977701" y="271628"/>
            <a:ext cx="10016199" cy="707578"/>
          </a:xfrm>
          <a:prstGeom prst="rect">
            <a:avLst/>
          </a:prstGeom>
          <a:noFill/>
        </p:spPr>
        <p:txBody>
          <a:bodyPr wrap="square" rtlCol="0" anchor="t">
            <a:noAutofit/>
          </a:bodyPr>
          <a:lstStyle/>
          <a:p>
            <a:r>
              <a:rPr lang="en-US" sz="4400" b="1" dirty="0">
                <a:solidFill>
                  <a:srgbClr val="0070C0"/>
                </a:solidFill>
                <a:latin typeface="Aptos ExtraBold" panose="020B0604020202020204" pitchFamily="34" charset="0"/>
                <a:cs typeface="Arial"/>
              </a:rPr>
              <a:t>WHY do we sell Popcorn?</a:t>
            </a:r>
            <a:endParaRPr lang="en-US" dirty="0">
              <a:solidFill>
                <a:srgbClr val="0070C0"/>
              </a:solidFill>
              <a:latin typeface="Aptos ExtraBold" panose="020B0604020202020204" pitchFamily="34" charset="0"/>
            </a:endParaRPr>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7404298" y="1290005"/>
            <a:ext cx="3810000"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solidFill>
                  <a:srgbClr val="0070C0"/>
                </a:solidFill>
                <a:latin typeface="Arial" panose="020B0604020202020204" pitchFamily="34" charset="0"/>
                <a:cs typeface="Arial" panose="020B0604020202020204" pitchFamily="34" charset="0"/>
              </a:rPr>
              <a:t>73% Return to Scouting</a:t>
            </a:r>
          </a:p>
          <a:p>
            <a:pPr>
              <a:spcBef>
                <a:spcPts val="1600"/>
              </a:spcBef>
            </a:pPr>
            <a:r>
              <a:rPr lang="en-US" sz="2400" b="1" dirty="0">
                <a:solidFill>
                  <a:srgbClr val="0070C0"/>
                </a:solidFill>
                <a:latin typeface="Arial" panose="020B0604020202020204" pitchFamily="34" charset="0"/>
                <a:cs typeface="Arial" panose="020B0604020202020204" pitchFamily="34" charset="0"/>
              </a:rPr>
              <a:t>Fund our unit’s Scouting program</a:t>
            </a:r>
          </a:p>
          <a:p>
            <a:pPr>
              <a:spcBef>
                <a:spcPts val="1600"/>
              </a:spcBef>
            </a:pPr>
            <a:r>
              <a:rPr lang="en-US" sz="2400" b="1" dirty="0">
                <a:solidFill>
                  <a:srgbClr val="0070C0"/>
                </a:solidFill>
                <a:latin typeface="Arial" panose="020B0604020202020204" pitchFamily="34" charset="0"/>
                <a:cs typeface="Arial" panose="020B0604020202020204" pitchFamily="34" charset="0"/>
              </a:rPr>
              <a:t>Scout character development</a:t>
            </a:r>
          </a:p>
          <a:p>
            <a:pPr>
              <a:spcBef>
                <a:spcPts val="1600"/>
              </a:spcBef>
            </a:pPr>
            <a:r>
              <a:rPr lang="en-US" sz="2400" b="1" dirty="0">
                <a:solidFill>
                  <a:srgbClr val="0070C0"/>
                </a:solidFill>
                <a:latin typeface="Arial" panose="020B0604020202020204" pitchFamily="34" charset="0"/>
                <a:cs typeface="Arial" panose="020B0604020202020204" pitchFamily="34" charset="0"/>
              </a:rPr>
              <a:t>Improve our camps and council resources</a:t>
            </a:r>
          </a:p>
        </p:txBody>
      </p:sp>
      <p:sp>
        <p:nvSpPr>
          <p:cNvPr id="6" name="Text Placeholder 3">
            <a:extLst>
              <a:ext uri="{FF2B5EF4-FFF2-40B4-BE49-F238E27FC236}">
                <a16:creationId xmlns:a16="http://schemas.microsoft.com/office/drawing/2014/main" id="{D52CBA2A-AC17-4679-9D43-800DE8E0D983}"/>
              </a:ext>
            </a:extLst>
          </p:cNvPr>
          <p:cNvSpPr txBox="1">
            <a:spLocks/>
          </p:cNvSpPr>
          <p:nvPr/>
        </p:nvSpPr>
        <p:spPr>
          <a:xfrm>
            <a:off x="1012152" y="5842898"/>
            <a:ext cx="8863795"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200" b="1" dirty="0">
                <a:solidFill>
                  <a:srgbClr val="0070C0"/>
                </a:solidFill>
                <a:latin typeface="Arial" panose="020B0604020202020204" pitchFamily="34" charset="0"/>
                <a:cs typeface="Arial" panose="020B0604020202020204" pitchFamily="34" charset="0"/>
              </a:rPr>
              <a:t>OVER $1.75 million Returned to Northern Star Scouting in 2022</a:t>
            </a:r>
          </a:p>
        </p:txBody>
      </p:sp>
      <p:sp>
        <p:nvSpPr>
          <p:cNvPr id="2" name="Rectangle 2">
            <a:extLst>
              <a:ext uri="{FF2B5EF4-FFF2-40B4-BE49-F238E27FC236}">
                <a16:creationId xmlns:a16="http://schemas.microsoft.com/office/drawing/2014/main" id="{6ECC49E9-A103-4274-BB73-0F4B4031327C}"/>
              </a:ext>
            </a:extLst>
          </p:cNvPr>
          <p:cNvSpPr>
            <a:spLocks noChangeArrowheads="1"/>
          </p:cNvSpPr>
          <p:nvPr/>
        </p:nvSpPr>
        <p:spPr bwMode="auto">
          <a:xfrm flipV="1">
            <a:off x="-9865870" y="-15157943"/>
            <a:ext cx="1344486" cy="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A child scouts standing in front of a table&#10;&#10;Description automatically generated">
            <a:extLst>
              <a:ext uri="{FF2B5EF4-FFF2-40B4-BE49-F238E27FC236}">
                <a16:creationId xmlns:a16="http://schemas.microsoft.com/office/drawing/2014/main" id="{54DA3FD1-FBB7-4899-C1D5-1E9F3C39B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99" y="1290006"/>
            <a:ext cx="5801404" cy="4351053"/>
          </a:xfrm>
          <a:prstGeom prst="rect">
            <a:avLst/>
          </a:prstGeom>
        </p:spPr>
      </p:pic>
    </p:spTree>
    <p:extLst>
      <p:ext uri="{BB962C8B-B14F-4D97-AF65-F5344CB8AC3E}">
        <p14:creationId xmlns:p14="http://schemas.microsoft.com/office/powerpoint/2010/main" val="4004846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30</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1177979" y="211775"/>
            <a:ext cx="3187026" cy="769441"/>
          </a:xfrm>
          <a:prstGeom prst="rect">
            <a:avLst/>
          </a:prstGeom>
        </p:spPr>
        <p:txBody>
          <a:bodyPr wrap="none">
            <a:spAutoFit/>
          </a:bodyPr>
          <a:lstStyle/>
          <a:p>
            <a:r>
              <a:rPr lang="en-US" sz="4400" b="1" dirty="0">
                <a:solidFill>
                  <a:srgbClr val="0070C0"/>
                </a:solidFill>
                <a:latin typeface="Aptos ExtraBold" panose="020B0004020202020204" pitchFamily="34" charset="0"/>
                <a:ea typeface="Arial Black" charset="0"/>
                <a:cs typeface="Arial" panose="020B0604020202020204" pitchFamily="34" charset="0"/>
              </a:rPr>
              <a:t>Adventures</a:t>
            </a:r>
          </a:p>
        </p:txBody>
      </p:sp>
      <p:pic>
        <p:nvPicPr>
          <p:cNvPr id="19" name="Picture 18">
            <a:extLst>
              <a:ext uri="{FF2B5EF4-FFF2-40B4-BE49-F238E27FC236}">
                <a16:creationId xmlns:a16="http://schemas.microsoft.com/office/drawing/2014/main" id="{887290F9-0470-4035-A483-42C200F7BE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5751" y="196635"/>
            <a:ext cx="3051064" cy="1716222"/>
          </a:xfrm>
          <a:prstGeom prst="rect">
            <a:avLst/>
          </a:prstGeom>
        </p:spPr>
      </p:pic>
      <p:pic>
        <p:nvPicPr>
          <p:cNvPr id="23" name="Picture 22">
            <a:extLst>
              <a:ext uri="{FF2B5EF4-FFF2-40B4-BE49-F238E27FC236}">
                <a16:creationId xmlns:a16="http://schemas.microsoft.com/office/drawing/2014/main" id="{9CDFB0EB-CDD0-449C-8183-CE271DB2B8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8507" y="5310981"/>
            <a:ext cx="3194672" cy="1182029"/>
          </a:xfrm>
          <a:prstGeom prst="rect">
            <a:avLst/>
          </a:prstGeom>
        </p:spPr>
      </p:pic>
      <p:pic>
        <p:nvPicPr>
          <p:cNvPr id="21" name="Picture 20">
            <a:extLst>
              <a:ext uri="{FF2B5EF4-FFF2-40B4-BE49-F238E27FC236}">
                <a16:creationId xmlns:a16="http://schemas.microsoft.com/office/drawing/2014/main" id="{E2CBF881-9EB9-482A-975C-0E733F7379D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05290" y="4030816"/>
            <a:ext cx="1695972" cy="1166829"/>
          </a:xfrm>
          <a:prstGeom prst="rect">
            <a:avLst/>
          </a:prstGeom>
        </p:spPr>
      </p:pic>
      <p:pic>
        <p:nvPicPr>
          <p:cNvPr id="17" name="Picture 16" descr="A picture containing person, motorcycle&#10;&#10;Description automatically generated">
            <a:extLst>
              <a:ext uri="{FF2B5EF4-FFF2-40B4-BE49-F238E27FC236}">
                <a16:creationId xmlns:a16="http://schemas.microsoft.com/office/drawing/2014/main" id="{85D19CB7-A8D5-4C08-9728-B1D4FE5E3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341" y="4469990"/>
            <a:ext cx="1784232" cy="1128631"/>
          </a:xfrm>
          <a:prstGeom prst="rect">
            <a:avLst/>
          </a:prstGeom>
        </p:spPr>
      </p:pic>
      <p:pic>
        <p:nvPicPr>
          <p:cNvPr id="22" name="Picture 21" descr="A close up of a logo&#10;&#10;Description automatically generated">
            <a:extLst>
              <a:ext uri="{FF2B5EF4-FFF2-40B4-BE49-F238E27FC236}">
                <a16:creationId xmlns:a16="http://schemas.microsoft.com/office/drawing/2014/main" id="{7707D72D-3086-4226-8C17-02CB7EE38336}"/>
              </a:ext>
            </a:extLst>
          </p:cNvPr>
          <p:cNvPicPr>
            <a:picLocks noChangeAspect="1"/>
          </p:cNvPicPr>
          <p:nvPr/>
        </p:nvPicPr>
        <p:blipFill rotWithShape="1">
          <a:blip r:embed="rId7">
            <a:extLst>
              <a:ext uri="{28A0092B-C50C-407E-A947-70E740481C1C}">
                <a14:useLocalDpi xmlns:a14="http://schemas.microsoft.com/office/drawing/2010/main" val="0"/>
              </a:ext>
            </a:extLst>
          </a:blip>
          <a:srcRect l="14611" r="16178"/>
          <a:stretch/>
        </p:blipFill>
        <p:spPr>
          <a:xfrm>
            <a:off x="10815056" y="2615398"/>
            <a:ext cx="1301881" cy="1128631"/>
          </a:xfrm>
          <a:prstGeom prst="rect">
            <a:avLst/>
          </a:prstGeom>
        </p:spPr>
      </p:pic>
      <p:pic>
        <p:nvPicPr>
          <p:cNvPr id="33" name="Picture 32" descr="A close up of a sign&#10;&#10;Description automatically generated">
            <a:extLst>
              <a:ext uri="{FF2B5EF4-FFF2-40B4-BE49-F238E27FC236}">
                <a16:creationId xmlns:a16="http://schemas.microsoft.com/office/drawing/2014/main" id="{7125F463-FDFC-46B5-AF99-6B7032128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111" y="2012848"/>
            <a:ext cx="1221312" cy="1205099"/>
          </a:xfrm>
          <a:prstGeom prst="rect">
            <a:avLst/>
          </a:prstGeom>
        </p:spPr>
      </p:pic>
      <p:pic>
        <p:nvPicPr>
          <p:cNvPr id="4100" name="Picture 4" descr="Minnesota Zoo asking lawmakers for $1.5M amid budget crisis | MPR News">
            <a:extLst>
              <a:ext uri="{FF2B5EF4-FFF2-40B4-BE49-F238E27FC236}">
                <a16:creationId xmlns:a16="http://schemas.microsoft.com/office/drawing/2014/main" id="{41F1F19B-1CF6-4073-B05F-7EC7345AF2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2685" y="1618475"/>
            <a:ext cx="1243241" cy="791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ext&#10;&#10;Description automatically generated">
            <a:extLst>
              <a:ext uri="{FF2B5EF4-FFF2-40B4-BE49-F238E27FC236}">
                <a16:creationId xmlns:a16="http://schemas.microsoft.com/office/drawing/2014/main" id="{74BB6114-A8FC-4C2E-A349-D54607C55204}"/>
              </a:ext>
            </a:extLst>
          </p:cNvPr>
          <p:cNvPicPr>
            <a:picLocks noChangeAspect="1"/>
          </p:cNvPicPr>
          <p:nvPr/>
        </p:nvPicPr>
        <p:blipFill rotWithShape="1">
          <a:blip r:embed="rId10">
            <a:extLst>
              <a:ext uri="{28A0092B-C50C-407E-A947-70E740481C1C}">
                <a14:useLocalDpi xmlns:a14="http://schemas.microsoft.com/office/drawing/2010/main" val="0"/>
              </a:ext>
            </a:extLst>
          </a:blip>
          <a:srcRect r="68303"/>
          <a:stretch/>
        </p:blipFill>
        <p:spPr>
          <a:xfrm>
            <a:off x="9639248" y="5310981"/>
            <a:ext cx="2247982" cy="1182029"/>
          </a:xfrm>
          <a:prstGeom prst="rect">
            <a:avLst/>
          </a:prstGeom>
        </p:spPr>
      </p:pic>
      <p:pic>
        <p:nvPicPr>
          <p:cNvPr id="27" name="Picture 26">
            <a:extLst>
              <a:ext uri="{FF2B5EF4-FFF2-40B4-BE49-F238E27FC236}">
                <a16:creationId xmlns:a16="http://schemas.microsoft.com/office/drawing/2014/main" id="{D20B8D08-0FCB-40CF-AFFD-C2122A25DB75}"/>
              </a:ext>
            </a:extLst>
          </p:cNvPr>
          <p:cNvPicPr>
            <a:picLocks noChangeAspect="1"/>
          </p:cNvPicPr>
          <p:nvPr/>
        </p:nvPicPr>
        <p:blipFill>
          <a:blip r:embed="rId11"/>
          <a:stretch>
            <a:fillRect/>
          </a:stretch>
        </p:blipFill>
        <p:spPr>
          <a:xfrm>
            <a:off x="8471729" y="2575998"/>
            <a:ext cx="1935267" cy="1627204"/>
          </a:xfrm>
          <a:prstGeom prst="rect">
            <a:avLst/>
          </a:prstGeom>
        </p:spPr>
      </p:pic>
      <p:pic>
        <p:nvPicPr>
          <p:cNvPr id="2050" name="Picture 2" descr="Open Gym Woodbury | Conquer Ninja Gyms">
            <a:extLst>
              <a:ext uri="{FF2B5EF4-FFF2-40B4-BE49-F238E27FC236}">
                <a16:creationId xmlns:a16="http://schemas.microsoft.com/office/drawing/2014/main" id="{54ECF17B-3DF2-F3D8-1246-9B27DEBC5C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8865" y="364344"/>
            <a:ext cx="2142397" cy="1205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all with donuts and people climbing&#10;&#10;Description automatically generated">
            <a:extLst>
              <a:ext uri="{FF2B5EF4-FFF2-40B4-BE49-F238E27FC236}">
                <a16:creationId xmlns:a16="http://schemas.microsoft.com/office/drawing/2014/main" id="{C5C57865-6583-8C13-B711-2438F7ECEA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923" y="981216"/>
            <a:ext cx="2219271" cy="1480571"/>
          </a:xfrm>
          <a:prstGeom prst="rect">
            <a:avLst/>
          </a:prstGeom>
        </p:spPr>
      </p:pic>
      <p:pic>
        <p:nvPicPr>
          <p:cNvPr id="5" name="Picture 4" descr="A blue and yellow logo&#10;&#10;Description automatically generated">
            <a:extLst>
              <a:ext uri="{FF2B5EF4-FFF2-40B4-BE49-F238E27FC236}">
                <a16:creationId xmlns:a16="http://schemas.microsoft.com/office/drawing/2014/main" id="{31CA3CDE-FBF7-2F4B-76C5-7350498D24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72820" y="1211553"/>
            <a:ext cx="1892185" cy="813843"/>
          </a:xfrm>
          <a:prstGeom prst="rect">
            <a:avLst/>
          </a:prstGeom>
        </p:spPr>
      </p:pic>
      <p:pic>
        <p:nvPicPr>
          <p:cNvPr id="14" name="Picture 13" descr="A headlamp with a light&#10;&#10;Description automatically generated">
            <a:extLst>
              <a:ext uri="{FF2B5EF4-FFF2-40B4-BE49-F238E27FC236}">
                <a16:creationId xmlns:a16="http://schemas.microsoft.com/office/drawing/2014/main" id="{5E6EF206-F176-39A6-86BA-9CF7631B23C6}"/>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38636" b="21009"/>
          <a:stretch/>
        </p:blipFill>
        <p:spPr>
          <a:xfrm>
            <a:off x="1417505" y="5693769"/>
            <a:ext cx="2110630" cy="912577"/>
          </a:xfrm>
          <a:prstGeom prst="rect">
            <a:avLst/>
          </a:prstGeom>
        </p:spPr>
      </p:pic>
      <p:pic>
        <p:nvPicPr>
          <p:cNvPr id="20" name="Picture 19" descr="A hammock with a bag of straps&#10;&#10;Description automatically generated">
            <a:extLst>
              <a:ext uri="{FF2B5EF4-FFF2-40B4-BE49-F238E27FC236}">
                <a16:creationId xmlns:a16="http://schemas.microsoft.com/office/drawing/2014/main" id="{88E75AA9-A59E-AE86-FE72-69DF7402D51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3546" y="4790614"/>
            <a:ext cx="1541102" cy="1532878"/>
          </a:xfrm>
          <a:prstGeom prst="rect">
            <a:avLst/>
          </a:prstGeom>
        </p:spPr>
      </p:pic>
      <p:pic>
        <p:nvPicPr>
          <p:cNvPr id="28" name="Picture 27" descr="Curling stones on the ice&#10;&#10;Description automatically generated">
            <a:extLst>
              <a:ext uri="{FF2B5EF4-FFF2-40B4-BE49-F238E27FC236}">
                <a16:creationId xmlns:a16="http://schemas.microsoft.com/office/drawing/2014/main" id="{EC72384A-8CE0-1E20-E2A0-AF8D607B40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5481" y="784311"/>
            <a:ext cx="1861627" cy="2482169"/>
          </a:xfrm>
          <a:prstGeom prst="rect">
            <a:avLst/>
          </a:prstGeom>
        </p:spPr>
      </p:pic>
      <p:pic>
        <p:nvPicPr>
          <p:cNvPr id="30" name="Picture 29" descr="A logo for a curling club&#10;&#10;Description automatically generated">
            <a:extLst>
              <a:ext uri="{FF2B5EF4-FFF2-40B4-BE49-F238E27FC236}">
                <a16:creationId xmlns:a16="http://schemas.microsoft.com/office/drawing/2014/main" id="{C12C3040-F536-5552-78DE-20D9E2F663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73652" y="250941"/>
            <a:ext cx="1235538" cy="1252234"/>
          </a:xfrm>
          <a:prstGeom prst="rect">
            <a:avLst/>
          </a:prstGeom>
        </p:spPr>
      </p:pic>
      <p:pic>
        <p:nvPicPr>
          <p:cNvPr id="32" name="Picture 31" descr="A person in a blue shirt holding a stone&#10;&#10;Description automatically generated">
            <a:extLst>
              <a:ext uri="{FF2B5EF4-FFF2-40B4-BE49-F238E27FC236}">
                <a16:creationId xmlns:a16="http://schemas.microsoft.com/office/drawing/2014/main" id="{8A98659A-CF66-ECC5-3EF1-B877273D98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14178" y="2403019"/>
            <a:ext cx="1784232" cy="1257141"/>
          </a:xfrm>
          <a:prstGeom prst="rect">
            <a:avLst/>
          </a:prstGeom>
        </p:spPr>
      </p:pic>
      <p:pic>
        <p:nvPicPr>
          <p:cNvPr id="35" name="Picture 34" descr="A group of colorful blocks&#10;&#10;Description automatically generated">
            <a:extLst>
              <a:ext uri="{FF2B5EF4-FFF2-40B4-BE49-F238E27FC236}">
                <a16:creationId xmlns:a16="http://schemas.microsoft.com/office/drawing/2014/main" id="{1E61ED75-C9C1-B5E3-7145-FCC855FCAAFF}"/>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769" y="2499653"/>
            <a:ext cx="3048000" cy="3048000"/>
          </a:xfrm>
          <a:prstGeom prst="rect">
            <a:avLst/>
          </a:prstGeom>
        </p:spPr>
      </p:pic>
      <p:pic>
        <p:nvPicPr>
          <p:cNvPr id="37" name="Picture 36" descr="A person wearing a blue shirt and a baseball cap&#10;&#10;Description automatically generated">
            <a:extLst>
              <a:ext uri="{FF2B5EF4-FFF2-40B4-BE49-F238E27FC236}">
                <a16:creationId xmlns:a16="http://schemas.microsoft.com/office/drawing/2014/main" id="{E0241DE0-81C6-CC9D-771F-CE202DC8E37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04441" y="3811192"/>
            <a:ext cx="1093509" cy="1568301"/>
          </a:xfrm>
          <a:prstGeom prst="rect">
            <a:avLst/>
          </a:prstGeom>
        </p:spPr>
      </p:pic>
      <p:pic>
        <p:nvPicPr>
          <p:cNvPr id="39" name="Picture 38" descr="A person taking a selfie&#10;&#10;Description automatically generated">
            <a:extLst>
              <a:ext uri="{FF2B5EF4-FFF2-40B4-BE49-F238E27FC236}">
                <a16:creationId xmlns:a16="http://schemas.microsoft.com/office/drawing/2014/main" id="{58C66127-A232-8C55-3EB8-E2BBC2AD1E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4736" y="2566570"/>
            <a:ext cx="1156857" cy="1542476"/>
          </a:xfrm>
          <a:prstGeom prst="rect">
            <a:avLst/>
          </a:prstGeom>
        </p:spPr>
      </p:pic>
    </p:spTree>
    <p:extLst>
      <p:ext uri="{BB962C8B-B14F-4D97-AF65-F5344CB8AC3E}">
        <p14:creationId xmlns:p14="http://schemas.microsoft.com/office/powerpoint/2010/main" val="2154026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31</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837275" y="402743"/>
            <a:ext cx="8587462"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solidFill>
                  <a:srgbClr val="0070C0"/>
                </a:solidFill>
                <a:latin typeface="Aptos ExtraBold" panose="020B0004020202020204" pitchFamily="34" charset="0"/>
                <a:cs typeface="Arial" panose="020B0604020202020204" pitchFamily="34" charset="0"/>
              </a:rPr>
              <a:t>Road Rally</a:t>
            </a:r>
            <a:endParaRPr kumimoji="0" lang="en-US" altLang="en-US" sz="3600" b="0" i="0" u="none" strike="noStrike" cap="none" normalizeH="0" baseline="0" dirty="0">
              <a:ln>
                <a:noFill/>
              </a:ln>
              <a:solidFill>
                <a:srgbClr val="0070C0"/>
              </a:solidFill>
              <a:effectLst/>
              <a:latin typeface="Aptos ExtraBold" panose="020B0004020202020204" pitchFamily="34" charset="0"/>
              <a:cs typeface="Arial" panose="020B0604020202020204" pitchFamily="34" charset="0"/>
            </a:endParaRPr>
          </a:p>
        </p:txBody>
      </p:sp>
      <p:sp>
        <p:nvSpPr>
          <p:cNvPr id="5" name="Text Box 3">
            <a:extLst>
              <a:ext uri="{FF2B5EF4-FFF2-40B4-BE49-F238E27FC236}">
                <a16:creationId xmlns:a16="http://schemas.microsoft.com/office/drawing/2014/main" id="{5CD19692-35A2-4793-96B3-3294DFF0DA80}"/>
              </a:ext>
            </a:extLst>
          </p:cNvPr>
          <p:cNvSpPr txBox="1">
            <a:spLocks noChangeArrowheads="1"/>
          </p:cNvSpPr>
          <p:nvPr/>
        </p:nvSpPr>
        <p:spPr bwMode="auto">
          <a:xfrm>
            <a:off x="1227220" y="1097279"/>
            <a:ext cx="10054403" cy="2921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Calibri" panose="020F0502020204030204" pitchFamily="34" charset="0"/>
              </a:rPr>
              <a:t>Road Rally is for all Scouts selling popcorn. Encourage all of your Scouts to attend!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rgbClr val="C00000"/>
                </a:solidFill>
                <a:effectLst/>
                <a:latin typeface="Calibri" panose="020F0502020204030204" pitchFamily="34" charset="0"/>
              </a:rPr>
              <a:t>Base Camp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00000"/>
                </a:solidFill>
                <a:effectLst/>
                <a:latin typeface="Calibri" panose="020F0502020204030204" pitchFamily="34" charset="0"/>
              </a:rPr>
              <a:t>Date/Time:  Open house style on Saturday, Sept. </a:t>
            </a:r>
            <a:r>
              <a:rPr lang="en-US" altLang="en-US" sz="2400" dirty="0">
                <a:solidFill>
                  <a:srgbClr val="C00000"/>
                </a:solidFill>
                <a:latin typeface="Calibri" panose="020F0502020204030204" pitchFamily="34" charset="0"/>
              </a:rPr>
              <a:t>9</a:t>
            </a:r>
            <a:r>
              <a:rPr kumimoji="0" lang="en-US" altLang="en-US" sz="2400" b="0" i="0" u="none" strike="noStrike" cap="none" normalizeH="0" baseline="0" dirty="0">
                <a:ln>
                  <a:noFill/>
                </a:ln>
                <a:solidFill>
                  <a:srgbClr val="C00000"/>
                </a:solidFill>
                <a:effectLst/>
                <a:latin typeface="Calibri" panose="020F0502020204030204" pitchFamily="34" charset="0"/>
              </a:rPr>
              <a:t>, 9:00 a.m. - 1:00 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00000"/>
                </a:solidFill>
                <a:effectLst/>
                <a:latin typeface="Calibri" panose="020F0502020204030204" pitchFamily="34" charset="0"/>
              </a:rPr>
              <a:t>Location: Base Camp—6202 Bloomington Road, Fort Snelling, MN 55111.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00000"/>
                </a:solidFill>
                <a:effectLst/>
                <a:latin typeface="Calibri" panose="020F0502020204030204" pitchFamily="34" charset="0"/>
              </a:rPr>
              <a:t>	</a:t>
            </a:r>
            <a:r>
              <a:rPr kumimoji="0" lang="en-US" altLang="en-US" sz="2000" b="0" i="0" u="none" strike="noStrike" cap="none" normalizeH="0" baseline="0" dirty="0">
                <a:ln>
                  <a:noFill/>
                </a:ln>
                <a:solidFill>
                  <a:srgbClr val="C00000"/>
                </a:solidFill>
                <a:effectLst/>
                <a:latin typeface="Calibri" panose="020F0502020204030204" pitchFamily="34" charset="0"/>
              </a:rPr>
              <a:t>Stations: (subject to change)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Calibri" panose="020F0502020204030204" pitchFamily="34" charset="0"/>
              </a:rPr>
              <a:t>		Prize Extravaganza/Bonus Prizes/Adventures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Calibri" panose="020F0502020204030204" pitchFamily="34" charset="0"/>
              </a:rPr>
              <a:t>		Trail’s End App		Practice Your Pitch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Calibri" panose="020F0502020204030204" pitchFamily="34" charset="0"/>
              </a:rPr>
              <a:t>		Hometown Heroes	Storefront Safety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Calibri" panose="020F0502020204030204" pitchFamily="34" charset="0"/>
              </a:rPr>
              <a:t>				AND MORE!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Gill Sans MT" panose="020B050202010402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4">
            <a:extLst>
              <a:ext uri="{FF2B5EF4-FFF2-40B4-BE49-F238E27FC236}">
                <a16:creationId xmlns:a16="http://schemas.microsoft.com/office/drawing/2014/main" id="{43E8CFBE-8FAF-4DE7-A0AC-84B5D2578E46}"/>
              </a:ext>
            </a:extLst>
          </p:cNvPr>
          <p:cNvSpPr txBox="1">
            <a:spLocks noChangeArrowheads="1"/>
          </p:cNvSpPr>
          <p:nvPr/>
        </p:nvSpPr>
        <p:spPr bwMode="auto">
          <a:xfrm>
            <a:off x="1858880" y="4360195"/>
            <a:ext cx="3774006" cy="267169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B0F0"/>
                </a:solidFill>
                <a:effectLst/>
                <a:latin typeface="Calibri" panose="020F0502020204030204" pitchFamily="34" charset="0"/>
              </a:rPr>
              <a:t>All Scouts who preregister and attend Road Rally get an </a:t>
            </a:r>
            <a:r>
              <a:rPr lang="en-US" altLang="en-US" sz="2400" b="1" dirty="0">
                <a:solidFill>
                  <a:srgbClr val="00B0F0"/>
                </a:solidFill>
                <a:latin typeface="Calibri" panose="020F0502020204030204" pitchFamily="34" charset="0"/>
              </a:rPr>
              <a:t>aluminum logoed water bottle and can earn stickers to put on it and win part of $1500 worth of prizes!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B0F0"/>
              </a:solidFill>
              <a:effectLst/>
              <a:latin typeface="Arial" panose="020B0604020202020204" pitchFamily="34" charset="0"/>
            </a:endParaRPr>
          </a:p>
        </p:txBody>
      </p:sp>
      <p:sp>
        <p:nvSpPr>
          <p:cNvPr id="8" name="Text Box 7">
            <a:extLst>
              <a:ext uri="{FF2B5EF4-FFF2-40B4-BE49-F238E27FC236}">
                <a16:creationId xmlns:a16="http://schemas.microsoft.com/office/drawing/2014/main" id="{D1D1D554-B802-4204-BF64-5F6DA5D9B653}"/>
              </a:ext>
            </a:extLst>
          </p:cNvPr>
          <p:cNvSpPr txBox="1">
            <a:spLocks noChangeArrowheads="1"/>
          </p:cNvSpPr>
          <p:nvPr/>
        </p:nvSpPr>
        <p:spPr bwMode="auto">
          <a:xfrm>
            <a:off x="6341184" y="4512594"/>
            <a:ext cx="5241216" cy="2138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B050"/>
                </a:solidFill>
                <a:effectLst/>
                <a:latin typeface="Gill Sans MT" panose="020B0502020104020203" pitchFamily="34" charset="0"/>
              </a:rPr>
              <a:t>Emails with the sign-up information will be sent out early August to all registered Scouts in the Trails End app, as well as unit chairs.  Emails will be sent to popcorn chairs to forward to parents and Scouts</a:t>
            </a:r>
            <a:r>
              <a:rPr kumimoji="0" lang="en-US" altLang="en-US" sz="2000" b="1" i="0" u="none" strike="noStrike" cap="none" normalizeH="0" baseline="0" dirty="0">
                <a:ln>
                  <a:noFill/>
                </a:ln>
                <a:solidFill>
                  <a:srgbClr val="00B0F0"/>
                </a:solidFill>
                <a:effectLst/>
                <a:latin typeface="Gill Sans MT" panose="020B0502020104020203" pitchFamily="34" charset="0"/>
              </a:rPr>
              <a:t>.</a:t>
            </a:r>
            <a:endParaRPr kumimoji="0" lang="en-US" altLang="en-US" sz="3200"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2018517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129152" y="2683041"/>
            <a:ext cx="5966848" cy="1828801"/>
          </a:xfrm>
          <a:prstGeom prst="rect">
            <a:avLst/>
          </a:prstGeom>
          <a:noFill/>
        </p:spPr>
        <p:txBody>
          <a:bodyPr wrap="square" rtlCol="0" anchor="t">
            <a:noAutofit/>
          </a:bodyPr>
          <a:lstStyle/>
          <a:p>
            <a:pPr algn="ctr"/>
            <a:r>
              <a:rPr lang="en-US" sz="4800" b="1" dirty="0">
                <a:ln>
                  <a:solidFill>
                    <a:schemeClr val="tx1"/>
                  </a:solidFill>
                </a:ln>
                <a:solidFill>
                  <a:srgbClr val="00B0F0"/>
                </a:solidFill>
                <a:latin typeface="Concielian Jet" panose="00000400000000000000" pitchFamily="2" charset="0"/>
                <a:cs typeface="Arial" panose="020B0604020202020204" pitchFamily="34" charset="0"/>
              </a:rPr>
              <a:t>WHAT’S </a:t>
            </a:r>
          </a:p>
          <a:p>
            <a:pPr algn="ctr"/>
            <a:r>
              <a:rPr lang="en-US" sz="4800" b="1" dirty="0">
                <a:ln>
                  <a:solidFill>
                    <a:schemeClr val="tx1"/>
                  </a:solidFill>
                </a:ln>
                <a:solidFill>
                  <a:srgbClr val="00B0F0"/>
                </a:solidFill>
                <a:latin typeface="Concielian Jet" panose="00000400000000000000" pitchFamily="2" charset="0"/>
                <a:cs typeface="Arial" panose="020B0604020202020204" pitchFamily="34" charset="0"/>
              </a:rPr>
              <a:t>NEW?</a:t>
            </a:r>
            <a:endParaRPr lang="en-US" sz="4000" dirty="0">
              <a:ln>
                <a:solidFill>
                  <a:schemeClr val="tx1"/>
                </a:solidFill>
              </a:ln>
              <a:solidFill>
                <a:srgbClr val="00B0F0"/>
              </a:solidFill>
              <a:latin typeface="Concielian Jet" panose="000004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character in a circle&#10;&#10;Description automatically generated">
            <a:extLst>
              <a:ext uri="{FF2B5EF4-FFF2-40B4-BE49-F238E27FC236}">
                <a16:creationId xmlns:a16="http://schemas.microsoft.com/office/drawing/2014/main" id="{2EEACB02-6F7C-21CF-6155-9187B2E6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73" y="1415792"/>
            <a:ext cx="4130048" cy="4026416"/>
          </a:xfrm>
          <a:prstGeom prst="rect">
            <a:avLst/>
          </a:prstGeom>
        </p:spPr>
      </p:pic>
    </p:spTree>
    <p:extLst>
      <p:ext uri="{BB962C8B-B14F-4D97-AF65-F5344CB8AC3E}">
        <p14:creationId xmlns:p14="http://schemas.microsoft.com/office/powerpoint/2010/main" val="1405432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What’s New??</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528011"/>
            <a:ext cx="10467473" cy="4801314"/>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Mystery House Contest—Sponsored by Papa Murphy’s</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Each unit will get a certificate to give to a person, who gives it to another person, so the chair doesn’t know who has it. </a:t>
            </a:r>
          </a:p>
          <a:p>
            <a:pPr>
              <a:buClr>
                <a:schemeClr val="accent1"/>
              </a:buClr>
            </a:pPr>
            <a:endParaRPr lang="en-US" sz="1200" dirty="0">
              <a:solidFill>
                <a:srgbClr val="00B0F0"/>
              </a:solidFill>
              <a:latin typeface="Arial" panose="020B0604020202020204" pitchFamily="34" charset="0"/>
              <a:cs typeface="Arial" panose="020B0604020202020204" pitchFamily="34" charset="0"/>
            </a:endParaRP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Scouts go door to door selling.</a:t>
            </a:r>
          </a:p>
          <a:p>
            <a:pPr>
              <a:buClr>
                <a:schemeClr val="accent1"/>
              </a:buClr>
            </a:pPr>
            <a:endParaRPr lang="en-US" sz="1200" dirty="0">
              <a:solidFill>
                <a:srgbClr val="00B0F0"/>
              </a:solidFill>
              <a:latin typeface="Arial" panose="020B0604020202020204" pitchFamily="34" charset="0"/>
              <a:cs typeface="Arial" panose="020B0604020202020204" pitchFamily="34" charset="0"/>
            </a:endParaRP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When a Scout finds a mystery house, they will get a free Large 1 topping Papa Murphy’s Pizza</a:t>
            </a:r>
          </a:p>
          <a:p>
            <a:pPr marL="457200" indent="-457200">
              <a:buClr>
                <a:schemeClr val="accent1"/>
              </a:buClr>
              <a:buFont typeface="Arial" panose="020B0604020202020204" pitchFamily="34" charset="0"/>
              <a:buChar char="•"/>
            </a:pPr>
            <a:endParaRPr lang="en-US" sz="1200" dirty="0">
              <a:solidFill>
                <a:srgbClr val="00B0F0"/>
              </a:solidFill>
              <a:latin typeface="Arial" panose="020B0604020202020204" pitchFamily="34" charset="0"/>
              <a:cs typeface="Arial" panose="020B0604020202020204" pitchFamily="34" charset="0"/>
            </a:endParaRP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Scouts then are in a drawing for one of three grand prizes for their unit.</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7" name="Picture 6" descr="A red and white sign with white text&#10;&#10;Description automatically generated">
            <a:extLst>
              <a:ext uri="{FF2B5EF4-FFF2-40B4-BE49-F238E27FC236}">
                <a16:creationId xmlns:a16="http://schemas.microsoft.com/office/drawing/2014/main" id="{FB4EE6F3-ADBB-BFC9-F4EF-560E5D16D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387" y="4740441"/>
            <a:ext cx="4023560" cy="2299177"/>
          </a:xfrm>
          <a:prstGeom prst="rect">
            <a:avLst/>
          </a:prstGeom>
        </p:spPr>
      </p:pic>
      <p:pic>
        <p:nvPicPr>
          <p:cNvPr id="10" name="Picture 9" descr="A pepperoni pizza with cheese and pepperoni&#10;&#10;Description automatically generated">
            <a:extLst>
              <a:ext uri="{FF2B5EF4-FFF2-40B4-BE49-F238E27FC236}">
                <a16:creationId xmlns:a16="http://schemas.microsoft.com/office/drawing/2014/main" id="{5A9AC99C-FD0B-B92A-7380-19D325378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311" y="5232844"/>
            <a:ext cx="2262438" cy="1314369"/>
          </a:xfrm>
          <a:prstGeom prst="rect">
            <a:avLst/>
          </a:prstGeom>
        </p:spPr>
      </p:pic>
    </p:spTree>
    <p:extLst>
      <p:ext uri="{BB962C8B-B14F-4D97-AF65-F5344CB8AC3E}">
        <p14:creationId xmlns:p14="http://schemas.microsoft.com/office/powerpoint/2010/main" val="386010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What’s New??</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4" y="1528011"/>
            <a:ext cx="5883442" cy="338554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Video Tip Series</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Top selling Scouts and Parents</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Sales Pitch</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How to handle a “no”</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Advice for new Scouts</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Advice for parents</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3" name="Picture 2" descr="A child in a uniform standing in a room with a pile of toys&#10;&#10;Description automatically generated">
            <a:extLst>
              <a:ext uri="{FF2B5EF4-FFF2-40B4-BE49-F238E27FC236}">
                <a16:creationId xmlns:a16="http://schemas.microsoft.com/office/drawing/2014/main" id="{D369296F-BC3F-F297-640D-BB24F3005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496" y="1359568"/>
            <a:ext cx="4322053" cy="4138863"/>
          </a:xfrm>
          <a:prstGeom prst="rect">
            <a:avLst/>
          </a:prstGeom>
        </p:spPr>
      </p:pic>
    </p:spTree>
    <p:extLst>
      <p:ext uri="{BB962C8B-B14F-4D97-AF65-F5344CB8AC3E}">
        <p14:creationId xmlns:p14="http://schemas.microsoft.com/office/powerpoint/2010/main" val="654134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What’s New??</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736229"/>
            <a:ext cx="4969041" cy="338554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Set your Goal—get chicken!</a:t>
            </a:r>
          </a:p>
          <a:p>
            <a:pPr marL="457200" indent="-457200">
              <a:buClr>
                <a:schemeClr val="accent1"/>
              </a:buClr>
              <a:buFont typeface="Arial" panose="020B0604020202020204" pitchFamily="34" charset="0"/>
              <a:buChar char="•"/>
            </a:pPr>
            <a:r>
              <a:rPr lang="en-US" sz="2800" dirty="0">
                <a:solidFill>
                  <a:srgbClr val="00B0F0"/>
                </a:solidFill>
                <a:latin typeface="Arial" panose="020B0604020202020204" pitchFamily="34" charset="0"/>
                <a:cs typeface="Arial" panose="020B0604020202020204" pitchFamily="34" charset="0"/>
              </a:rPr>
              <a:t>Any Scout who enters their goal into the Trail’s End App by Oct. 1 will receive a certificate for a </a:t>
            </a:r>
            <a:r>
              <a:rPr lang="en-US" sz="2800" i="1" dirty="0">
                <a:solidFill>
                  <a:srgbClr val="00B0F0"/>
                </a:solidFill>
                <a:latin typeface="Arial" panose="020B0604020202020204" pitchFamily="34" charset="0"/>
                <a:cs typeface="Arial" panose="020B0604020202020204" pitchFamily="34" charset="0"/>
              </a:rPr>
              <a:t>FREE</a:t>
            </a:r>
            <a:r>
              <a:rPr lang="en-US" sz="2800" dirty="0">
                <a:solidFill>
                  <a:srgbClr val="00B0F0"/>
                </a:solidFill>
                <a:latin typeface="Arial" panose="020B0604020202020204" pitchFamily="34" charset="0"/>
                <a:cs typeface="Arial" panose="020B0604020202020204" pitchFamily="34" charset="0"/>
              </a:rPr>
              <a:t> kid’s meal from Raising Cane’s. </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5" name="Picture 4" descr="A red sign with white text&#10;&#10;Description automatically generated">
            <a:extLst>
              <a:ext uri="{FF2B5EF4-FFF2-40B4-BE49-F238E27FC236}">
                <a16:creationId xmlns:a16="http://schemas.microsoft.com/office/drawing/2014/main" id="{8A1CEB86-9836-D056-6980-9F6041FAA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652" y="1961147"/>
            <a:ext cx="5714999" cy="2743200"/>
          </a:xfrm>
          <a:prstGeom prst="rect">
            <a:avLst/>
          </a:prstGeom>
        </p:spPr>
      </p:pic>
    </p:spTree>
    <p:extLst>
      <p:ext uri="{BB962C8B-B14F-4D97-AF65-F5344CB8AC3E}">
        <p14:creationId xmlns:p14="http://schemas.microsoft.com/office/powerpoint/2010/main" val="2431251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What’s New??</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1374046" y="1856545"/>
            <a:ext cx="3814010" cy="5109091"/>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Unlock Achievement Stickers!</a:t>
            </a:r>
          </a:p>
          <a:p>
            <a:pPr>
              <a:buClr>
                <a:schemeClr val="accent1"/>
              </a:buClr>
            </a:pPr>
            <a:r>
              <a:rPr lang="en-US" sz="2800" dirty="0">
                <a:solidFill>
                  <a:srgbClr val="00B0F0"/>
                </a:solidFill>
                <a:latin typeface="Arial" panose="020B0604020202020204" pitchFamily="34" charset="0"/>
                <a:cs typeface="Arial" panose="020B0604020202020204" pitchFamily="34" charset="0"/>
              </a:rPr>
              <a:t>Scouts can earn up to six water bottle stickers during the sale. Stickers will be handed out at the Take Order pick up and calculated by the Trail’s End app data. </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3" name="Picture 2" descr="A logo of a cartoon character&#10;&#10;Description automatically generated">
            <a:extLst>
              <a:ext uri="{FF2B5EF4-FFF2-40B4-BE49-F238E27FC236}">
                <a16:creationId xmlns:a16="http://schemas.microsoft.com/office/drawing/2014/main" id="{5A4FF6D8-CBED-28A4-5793-2C8333614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728" y="4337706"/>
            <a:ext cx="2747246" cy="2747246"/>
          </a:xfrm>
          <a:prstGeom prst="rect">
            <a:avLst/>
          </a:prstGeom>
        </p:spPr>
      </p:pic>
      <p:pic>
        <p:nvPicPr>
          <p:cNvPr id="7" name="Picture 6" descr="A logo of a stack of pancakes&#10;&#10;Description automatically generated">
            <a:extLst>
              <a:ext uri="{FF2B5EF4-FFF2-40B4-BE49-F238E27FC236}">
                <a16:creationId xmlns:a16="http://schemas.microsoft.com/office/drawing/2014/main" id="{0BE38722-C202-4F2C-0194-77968996E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876" y="2168853"/>
            <a:ext cx="2747246" cy="2747246"/>
          </a:xfrm>
          <a:prstGeom prst="rect">
            <a:avLst/>
          </a:prstGeom>
        </p:spPr>
      </p:pic>
      <p:pic>
        <p:nvPicPr>
          <p:cNvPr id="10" name="Picture 9" descr="A logo of a cartoon character&#10;&#10;Description automatically generated">
            <a:extLst>
              <a:ext uri="{FF2B5EF4-FFF2-40B4-BE49-F238E27FC236}">
                <a16:creationId xmlns:a16="http://schemas.microsoft.com/office/drawing/2014/main" id="{D893C4AE-57D7-95BE-0370-14948D410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701" y="4337706"/>
            <a:ext cx="2747246" cy="2747246"/>
          </a:xfrm>
          <a:prstGeom prst="rect">
            <a:avLst/>
          </a:prstGeom>
        </p:spPr>
      </p:pic>
      <p:pic>
        <p:nvPicPr>
          <p:cNvPr id="12" name="Picture 11" descr="A round button with a marshmallow on it and a stick on fire&#10;&#10;Description automatically generated">
            <a:extLst>
              <a:ext uri="{FF2B5EF4-FFF2-40B4-BE49-F238E27FC236}">
                <a16:creationId xmlns:a16="http://schemas.microsoft.com/office/drawing/2014/main" id="{568B77F8-9493-DCF6-F7E2-8FC3909E2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122" y="2168853"/>
            <a:ext cx="2747246" cy="2747246"/>
          </a:xfrm>
          <a:prstGeom prst="rect">
            <a:avLst/>
          </a:prstGeom>
        </p:spPr>
      </p:pic>
      <p:pic>
        <p:nvPicPr>
          <p:cNvPr id="14" name="Picture 13" descr="A green box with dollar signs flying out of it&#10;&#10;Description automatically generated">
            <a:extLst>
              <a:ext uri="{FF2B5EF4-FFF2-40B4-BE49-F238E27FC236}">
                <a16:creationId xmlns:a16="http://schemas.microsoft.com/office/drawing/2014/main" id="{5EEC5BB2-75CA-60BF-CEC5-E1EDF40EA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8297" y="-1838"/>
            <a:ext cx="2747246" cy="2747246"/>
          </a:xfrm>
          <a:prstGeom prst="rect">
            <a:avLst/>
          </a:prstGeom>
        </p:spPr>
      </p:pic>
      <p:pic>
        <p:nvPicPr>
          <p:cNvPr id="16" name="Picture 15" descr="A logo with a wheel with flames on it&#10;&#10;Description automatically generated">
            <a:extLst>
              <a:ext uri="{FF2B5EF4-FFF2-40B4-BE49-F238E27FC236}">
                <a16:creationId xmlns:a16="http://schemas.microsoft.com/office/drawing/2014/main" id="{01CADE06-1FD9-26F9-0563-8BB30851F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701" y="0"/>
            <a:ext cx="2747246" cy="2747246"/>
          </a:xfrm>
          <a:prstGeom prst="rect">
            <a:avLst/>
          </a:prstGeom>
        </p:spPr>
      </p:pic>
    </p:spTree>
    <p:extLst>
      <p:ext uri="{BB962C8B-B14F-4D97-AF65-F5344CB8AC3E}">
        <p14:creationId xmlns:p14="http://schemas.microsoft.com/office/powerpoint/2010/main" val="31612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What’s New??</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782053" y="1856545"/>
            <a:ext cx="7218947" cy="4247317"/>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Thursday Popcorn Weather Report</a:t>
            </a:r>
          </a:p>
          <a:p>
            <a:pPr>
              <a:buClr>
                <a:schemeClr val="accent1"/>
              </a:buClr>
            </a:pPr>
            <a:r>
              <a:rPr lang="en-US" sz="2800" dirty="0">
                <a:solidFill>
                  <a:srgbClr val="00B0F0"/>
                </a:solidFill>
                <a:latin typeface="Arial" panose="020B0604020202020204" pitchFamily="34" charset="0"/>
                <a:cs typeface="Arial" panose="020B0604020202020204" pitchFamily="34" charset="0"/>
              </a:rPr>
              <a:t>Eagle Scout (Troop 9127, Chisago City) and KARE11 Weatherman Ben Dery is providing a weekend weather report for each weekend of the 2023 sale!</a:t>
            </a:r>
          </a:p>
          <a:p>
            <a:pPr>
              <a:buClr>
                <a:schemeClr val="accent1"/>
              </a:buClr>
            </a:pPr>
            <a:endParaRPr lang="en-US" sz="2800" dirty="0">
              <a:solidFill>
                <a:srgbClr val="00B0F0"/>
              </a:solidFill>
              <a:latin typeface="Arial" panose="020B0604020202020204" pitchFamily="34" charset="0"/>
              <a:cs typeface="Arial" panose="020B0604020202020204" pitchFamily="34" charset="0"/>
            </a:endParaRPr>
          </a:p>
          <a:p>
            <a:pPr>
              <a:buClr>
                <a:schemeClr val="accent1"/>
              </a:buClr>
            </a:pPr>
            <a:r>
              <a:rPr lang="en-US" sz="2800" dirty="0">
                <a:solidFill>
                  <a:srgbClr val="00B0F0"/>
                </a:solidFill>
                <a:latin typeface="Arial" panose="020B0604020202020204" pitchFamily="34" charset="0"/>
                <a:cs typeface="Arial" panose="020B0604020202020204" pitchFamily="34" charset="0"/>
              </a:rPr>
              <a:t>Reports will be emailed out to all Scouts and Chairs on Thursday nights during the sale. </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pic>
        <p:nvPicPr>
          <p:cNvPr id="9" name="Picture 8" descr="A person in a suit and tie&#10;&#10;Description automatically generated">
            <a:extLst>
              <a:ext uri="{FF2B5EF4-FFF2-40B4-BE49-F238E27FC236}">
                <a16:creationId xmlns:a16="http://schemas.microsoft.com/office/drawing/2014/main" id="{70FC5168-CC72-AE50-C129-6F0B504941A8}"/>
              </a:ext>
            </a:extLst>
          </p:cNvPr>
          <p:cNvPicPr>
            <a:picLocks noChangeAspect="1"/>
          </p:cNvPicPr>
          <p:nvPr/>
        </p:nvPicPr>
        <p:blipFill rotWithShape="1">
          <a:blip r:embed="rId2">
            <a:extLst>
              <a:ext uri="{28A0092B-C50C-407E-A947-70E740481C1C}">
                <a14:useLocalDpi xmlns:a14="http://schemas.microsoft.com/office/drawing/2010/main" val="0"/>
              </a:ext>
            </a:extLst>
          </a:blip>
          <a:srcRect l="20558" r="19157"/>
          <a:stretch/>
        </p:blipFill>
        <p:spPr>
          <a:xfrm>
            <a:off x="8145893" y="656656"/>
            <a:ext cx="2646948" cy="2468836"/>
          </a:xfrm>
          <a:prstGeom prst="rect">
            <a:avLst/>
          </a:prstGeom>
        </p:spPr>
      </p:pic>
      <p:pic>
        <p:nvPicPr>
          <p:cNvPr id="5" name="Picture 4" descr="A blue background with white text and numbers&#10;&#10;Description automatically generated">
            <a:extLst>
              <a:ext uri="{FF2B5EF4-FFF2-40B4-BE49-F238E27FC236}">
                <a16:creationId xmlns:a16="http://schemas.microsoft.com/office/drawing/2014/main" id="{80EC1359-0504-BE08-6B74-D935E5061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647" y="2658692"/>
            <a:ext cx="1540615" cy="1540615"/>
          </a:xfrm>
          <a:prstGeom prst="rect">
            <a:avLst/>
          </a:prstGeom>
        </p:spPr>
      </p:pic>
      <p:pic>
        <p:nvPicPr>
          <p:cNvPr id="13" name="Picture 12" descr="A screen shot of a weather forecast&#10;&#10;Description automatically generated">
            <a:extLst>
              <a:ext uri="{FF2B5EF4-FFF2-40B4-BE49-F238E27FC236}">
                <a16:creationId xmlns:a16="http://schemas.microsoft.com/office/drawing/2014/main" id="{94FF6B3C-93A7-B196-6E4B-56273EFDF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844" y="4394438"/>
            <a:ext cx="3804996" cy="2140311"/>
          </a:xfrm>
          <a:prstGeom prst="rect">
            <a:avLst/>
          </a:prstGeom>
        </p:spPr>
      </p:pic>
    </p:spTree>
    <p:extLst>
      <p:ext uri="{BB962C8B-B14F-4D97-AF65-F5344CB8AC3E}">
        <p14:creationId xmlns:p14="http://schemas.microsoft.com/office/powerpoint/2010/main" val="1522054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Webinars</a:t>
            </a:r>
            <a:endParaRPr lang="en-US" dirty="0">
              <a:solidFill>
                <a:srgbClr val="0070C0"/>
              </a:solidFill>
              <a:latin typeface="Aptos ExtraBold" panose="020B0004020202020204" pitchFamily="34"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1636294" y="1528011"/>
            <a:ext cx="9035717" cy="4075988"/>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Attend Live Moderated Webinars</a:t>
            </a:r>
          </a:p>
          <a:p>
            <a:pPr>
              <a:buClr>
                <a:schemeClr val="accent1"/>
              </a:buClr>
            </a:pPr>
            <a:r>
              <a:rPr lang="en-US" sz="2800" dirty="0">
                <a:solidFill>
                  <a:srgbClr val="262626"/>
                </a:solidFill>
                <a:latin typeface="Arial" panose="020B0604020202020204" pitchFamily="34" charset="0"/>
                <a:cs typeface="Arial" panose="020B0604020202020204" pitchFamily="34" charset="0"/>
              </a:rPr>
              <a:t>Register at </a:t>
            </a:r>
            <a:r>
              <a:rPr lang="en-US" sz="2800" dirty="0">
                <a:solidFill>
                  <a:srgbClr val="262626"/>
                </a:solidFill>
                <a:latin typeface="Arial" panose="020B0604020202020204" pitchFamily="34" charset="0"/>
                <a:cs typeface="Arial" panose="020B0604020202020204" pitchFamily="34" charset="0"/>
                <a:hlinkClick r:id="rId2"/>
              </a:rPr>
              <a:t>www.trails-end.com/webinars</a:t>
            </a:r>
            <a:endParaRPr lang="en-US" sz="2800" dirty="0">
              <a:solidFill>
                <a:srgbClr val="262626"/>
              </a:solidFill>
              <a:latin typeface="Arial" panose="020B0604020202020204" pitchFamily="34" charset="0"/>
              <a:cs typeface="Arial" panose="020B0604020202020204" pitchFamily="34" charset="0"/>
            </a:endParaRPr>
          </a:p>
          <a:p>
            <a:pPr>
              <a:buClr>
                <a:schemeClr val="accent1"/>
              </a:buClr>
            </a:pPr>
            <a:r>
              <a:rPr lang="en-US" sz="2800" dirty="0">
                <a:solidFill>
                  <a:srgbClr val="262626"/>
                </a:solidFill>
                <a:latin typeface="Arial" panose="020B0604020202020204" pitchFamily="34" charset="0"/>
                <a:cs typeface="Arial" panose="020B0604020202020204" pitchFamily="34" charset="0"/>
              </a:rPr>
              <a:t>New &amp; Existing Unit Kernels are encouraged to attend</a:t>
            </a:r>
          </a:p>
          <a:p>
            <a:pPr>
              <a:buClr>
                <a:schemeClr val="accent1"/>
              </a:buClr>
            </a:pPr>
            <a:r>
              <a:rPr lang="en-US" sz="2800" dirty="0">
                <a:solidFill>
                  <a:srgbClr val="262626"/>
                </a:solidFill>
                <a:latin typeface="Arial" panose="020B0604020202020204" pitchFamily="34" charset="0"/>
                <a:cs typeface="Arial" panose="020B0604020202020204" pitchFamily="34" charset="0"/>
              </a:rPr>
              <a:t>Sessions run from July 6 – Sept 9</a:t>
            </a:r>
            <a:r>
              <a:rPr lang="en-US" sz="2800" baseline="30000" dirty="0">
                <a:solidFill>
                  <a:srgbClr val="262626"/>
                </a:solidFill>
                <a:latin typeface="Arial" panose="020B0604020202020204" pitchFamily="34" charset="0"/>
                <a:cs typeface="Arial" panose="020B0604020202020204" pitchFamily="34" charset="0"/>
              </a:rPr>
              <a:t> </a:t>
            </a:r>
            <a:endParaRPr lang="en-US" sz="2800" dirty="0">
              <a:solidFill>
                <a:srgbClr val="262626"/>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cs typeface="Arial" panose="020B0604020202020204" pitchFamily="34" charset="0"/>
              </a:rPr>
              <a:t>Training Tab in Unit Leader Portal</a:t>
            </a:r>
          </a:p>
          <a:p>
            <a:pPr>
              <a:buClr>
                <a:schemeClr val="accent1"/>
              </a:buClr>
            </a:pPr>
            <a:r>
              <a:rPr lang="en-US" sz="2800" dirty="0">
                <a:solidFill>
                  <a:srgbClr val="262626"/>
                </a:solidFill>
                <a:latin typeface="Arial" panose="020B0604020202020204" pitchFamily="34" charset="0"/>
                <a:cs typeface="Arial" panose="020B0604020202020204" pitchFamily="34" charset="0"/>
              </a:rPr>
              <a:t>Review recorded webinar videos, separated by topic</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332766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842211" y="299763"/>
            <a:ext cx="7408490"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Facebook</a:t>
            </a:r>
            <a:endParaRPr lang="en-US" dirty="0">
              <a:solidFill>
                <a:srgbClr val="0070C0"/>
              </a:solidFill>
              <a:latin typeface="Aptos ExtraBold" panose="020B0004020202020204" pitchFamily="34" charset="0"/>
            </a:endParaRPr>
          </a:p>
        </p:txBody>
      </p:sp>
      <p:grpSp>
        <p:nvGrpSpPr>
          <p:cNvPr id="8" name="Group 7">
            <a:extLst>
              <a:ext uri="{FF2B5EF4-FFF2-40B4-BE49-F238E27FC236}">
                <a16:creationId xmlns:a16="http://schemas.microsoft.com/office/drawing/2014/main" id="{41D71174-97E2-4E00-9E00-D5795072D9B1}"/>
              </a:ext>
            </a:extLst>
          </p:cNvPr>
          <p:cNvGrpSpPr/>
          <p:nvPr/>
        </p:nvGrpSpPr>
        <p:grpSpPr>
          <a:xfrm>
            <a:off x="1671952" y="1116702"/>
            <a:ext cx="9061187" cy="5441535"/>
            <a:chOff x="1602339" y="1483566"/>
            <a:chExt cx="8773302" cy="5207537"/>
          </a:xfrm>
        </p:grpSpPr>
        <p:pic>
          <p:nvPicPr>
            <p:cNvPr id="2" name="Picture 1">
              <a:extLst>
                <a:ext uri="{FF2B5EF4-FFF2-40B4-BE49-F238E27FC236}">
                  <a16:creationId xmlns:a16="http://schemas.microsoft.com/office/drawing/2014/main" id="{D2C193D8-72E0-47DA-ABBC-9C5AAA2082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882"/>
            <a:stretch/>
          </p:blipFill>
          <p:spPr>
            <a:xfrm>
              <a:off x="1602339" y="1483566"/>
              <a:ext cx="8773302" cy="5207537"/>
            </a:xfrm>
            <a:prstGeom prst="rect">
              <a:avLst/>
            </a:prstGeom>
          </p:spPr>
        </p:pic>
        <p:sp>
          <p:nvSpPr>
            <p:cNvPr id="5" name="Rectangle 4">
              <a:extLst>
                <a:ext uri="{FF2B5EF4-FFF2-40B4-BE49-F238E27FC236}">
                  <a16:creationId xmlns:a16="http://schemas.microsoft.com/office/drawing/2014/main" id="{79888C92-7D38-4A7B-A177-C5F1C3C5E8CA}"/>
                </a:ext>
              </a:extLst>
            </p:cNvPr>
            <p:cNvSpPr/>
            <p:nvPr/>
          </p:nvSpPr>
          <p:spPr>
            <a:xfrm>
              <a:off x="1929468" y="3045204"/>
              <a:ext cx="8137321" cy="31878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3C10071-AE9B-4913-983E-1220B1A814FE}"/>
              </a:ext>
            </a:extLst>
          </p:cNvPr>
          <p:cNvSpPr txBox="1"/>
          <p:nvPr/>
        </p:nvSpPr>
        <p:spPr>
          <a:xfrm>
            <a:off x="3810451" y="2514819"/>
            <a:ext cx="583960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Text </a:t>
            </a:r>
            <a:r>
              <a:rPr lang="en-US" sz="2400" b="1" dirty="0">
                <a:solidFill>
                  <a:srgbClr val="EB2827"/>
                </a:solidFill>
                <a:latin typeface="Arial Black" panose="020B0A04020102020204" pitchFamily="34" charset="0"/>
                <a:cs typeface="Arial" panose="020B0604020202020204" pitchFamily="34" charset="0"/>
              </a:rPr>
              <a:t>FACEBOOK</a:t>
            </a:r>
            <a:r>
              <a:rPr lang="en-US" sz="2400" dirty="0">
                <a:latin typeface="Arial" panose="020B0604020202020204" pitchFamily="34" charset="0"/>
                <a:cs typeface="Arial" panose="020B0604020202020204" pitchFamily="34" charset="0"/>
              </a:rPr>
              <a:t> to 62771 to join!</a:t>
            </a:r>
          </a:p>
        </p:txBody>
      </p:sp>
    </p:spTree>
    <p:extLst>
      <p:ext uri="{BB962C8B-B14F-4D97-AF65-F5344CB8AC3E}">
        <p14:creationId xmlns:p14="http://schemas.microsoft.com/office/powerpoint/2010/main" val="214118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977701" y="271628"/>
            <a:ext cx="10016199" cy="707578"/>
          </a:xfrm>
          <a:prstGeom prst="rect">
            <a:avLst/>
          </a:prstGeom>
          <a:noFill/>
        </p:spPr>
        <p:txBody>
          <a:bodyPr wrap="square" rtlCol="0" anchor="t">
            <a:noAutofit/>
          </a:bodyPr>
          <a:lstStyle/>
          <a:p>
            <a:r>
              <a:rPr lang="en-US" sz="4400" b="1" dirty="0">
                <a:solidFill>
                  <a:srgbClr val="0070C0"/>
                </a:solidFill>
                <a:latin typeface="Aptos ExtraBold" panose="020B0604020202020204" pitchFamily="34" charset="0"/>
                <a:cs typeface="Arial"/>
              </a:rPr>
              <a:t>WHY do we sell Popcorn?</a:t>
            </a:r>
            <a:endParaRPr lang="en-US" dirty="0">
              <a:solidFill>
                <a:srgbClr val="0070C0"/>
              </a:solidFill>
              <a:latin typeface="Aptos ExtraBold" panose="020B0604020202020204" pitchFamily="34" charset="0"/>
            </a:endParaRPr>
          </a:p>
        </p:txBody>
      </p:sp>
      <p:sp>
        <p:nvSpPr>
          <p:cNvPr id="2" name="Rectangle 2">
            <a:extLst>
              <a:ext uri="{FF2B5EF4-FFF2-40B4-BE49-F238E27FC236}">
                <a16:creationId xmlns:a16="http://schemas.microsoft.com/office/drawing/2014/main" id="{6ECC49E9-A103-4274-BB73-0F4B4031327C}"/>
              </a:ext>
            </a:extLst>
          </p:cNvPr>
          <p:cNvSpPr>
            <a:spLocks noChangeArrowheads="1"/>
          </p:cNvSpPr>
          <p:nvPr/>
        </p:nvSpPr>
        <p:spPr bwMode="auto">
          <a:xfrm flipV="1">
            <a:off x="-9865870" y="-15157943"/>
            <a:ext cx="1344486" cy="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Content Placeholder 3">
            <a:extLst>
              <a:ext uri="{FF2B5EF4-FFF2-40B4-BE49-F238E27FC236}">
                <a16:creationId xmlns:a16="http://schemas.microsoft.com/office/drawing/2014/main" id="{09AD7208-30B2-87CC-E23F-0451D52E2117}"/>
              </a:ext>
            </a:extLst>
          </p:cNvPr>
          <p:cNvSpPr txBox="1">
            <a:spLocks/>
          </p:cNvSpPr>
          <p:nvPr/>
        </p:nvSpPr>
        <p:spPr>
          <a:xfrm>
            <a:off x="1208868" y="1640520"/>
            <a:ext cx="4091188" cy="454330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sz="2800" b="1" dirty="0">
                <a:solidFill>
                  <a:srgbClr val="C00000"/>
                </a:solidFill>
                <a:latin typeface="Arial"/>
                <a:ea typeface="Helvetica Neue Medium" panose="02000503000000020004" pitchFamily="2" charset="0"/>
                <a:cs typeface="Arial"/>
              </a:rPr>
              <a:t>!!!Fund </a:t>
            </a:r>
            <a:r>
              <a:rPr lang="en-US" sz="2800" b="1" dirty="0">
                <a:solidFill>
                  <a:srgbClr val="C00000"/>
                </a:solidFill>
                <a:latin typeface="Arial"/>
                <a:ea typeface="HELVETICA NEUE MEDIUM" panose="02000503000000020004" pitchFamily="2" charset="0"/>
                <a:cs typeface="Arial"/>
              </a:rPr>
              <a:t>Adventures!!!</a:t>
            </a:r>
          </a:p>
          <a:p>
            <a:pPr marL="0" indent="0">
              <a:buClr>
                <a:schemeClr val="accent1"/>
              </a:buClr>
              <a:buFont typeface="Arial" panose="020B0604020202020204" pitchFamily="34" charset="0"/>
              <a:buNone/>
            </a:pPr>
            <a:endParaRPr lang="en-US" sz="2400" b="1" dirty="0">
              <a:solidFill>
                <a:srgbClr val="C00000"/>
              </a:solidFill>
              <a:latin typeface="Arial"/>
              <a:ea typeface="HELVETICA NEUE MEDIUM" panose="02000503000000020004" pitchFamily="2" charset="0"/>
              <a:cs typeface="Arial"/>
            </a:endParaRPr>
          </a:p>
          <a:p>
            <a:pPr marL="0" indent="0">
              <a:buClr>
                <a:schemeClr val="accent1"/>
              </a:buClr>
              <a:buFont typeface="Arial" panose="020B0604020202020204" pitchFamily="34" charset="0"/>
              <a:buNone/>
            </a:pPr>
            <a:r>
              <a:rPr lang="en-US" sz="2400" b="1" dirty="0">
                <a:solidFill>
                  <a:srgbClr val="C00000"/>
                </a:solidFill>
                <a:latin typeface="Arial" panose="020B0604020202020204" pitchFamily="34" charset="0"/>
                <a:ea typeface="12 pt. Helvetica* 75 Bold   074" panose="02000503000000020004" pitchFamily="2" charset="0"/>
                <a:cs typeface="Arial" panose="020B0604020202020204" pitchFamily="34" charset="0"/>
              </a:rPr>
              <a:t>Examples:</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Campouts</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Blue &amp; Gold Celebration</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Pinewood Derby</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High Adventures</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Equipment needs</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Advancement</a:t>
            </a:r>
          </a:p>
          <a:p>
            <a:pPr marL="457200" indent="-4572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Annual dues</a:t>
            </a:r>
          </a:p>
          <a:p>
            <a:endParaRPr lang="en-US" sz="2000" dirty="0">
              <a:solidFill>
                <a:srgbClr val="262626"/>
              </a:solidFill>
              <a:latin typeface="Arial" panose="020B0604020202020204" pitchFamily="34" charset="0"/>
              <a:ea typeface="Helvetica Neue" panose="02000503000000020004" pitchFamily="2"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D85153E0-2F5A-BC29-F021-075DD4FF5A17}"/>
              </a:ext>
            </a:extLst>
          </p:cNvPr>
          <p:cNvSpPr txBox="1">
            <a:spLocks/>
          </p:cNvSpPr>
          <p:nvPr/>
        </p:nvSpPr>
        <p:spPr>
          <a:xfrm>
            <a:off x="6147324" y="1640520"/>
            <a:ext cx="5600637" cy="47602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sz="24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Scouts Learn:</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The value of hard work</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How to earn their own way</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Public speaking</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Salesmanship and people skills</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Setting and achieving goals</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Money management</a:t>
            </a:r>
          </a:p>
          <a:p>
            <a:pPr>
              <a:buClr>
                <a:schemeClr val="accent1"/>
              </a:buClr>
            </a:pPr>
            <a:endPar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endParaRPr>
          </a:p>
          <a:p>
            <a:pPr marL="342900" indent="-342900">
              <a:buClr>
                <a:schemeClr val="accent1"/>
              </a:buClr>
              <a:buFont typeface="Arial" panose="020B0604020202020204" pitchFamily="34" charset="0"/>
              <a:buChar char="•"/>
            </a:pPr>
            <a:r>
              <a:rPr lang="en-US" sz="24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Scouts Earn Rewards</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Amazon e-gift cards</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Millions of rewards to choose from</a:t>
            </a:r>
          </a:p>
          <a:p>
            <a:pPr marL="342900" indent="-342900">
              <a:buClr>
                <a:schemeClr val="accent1"/>
              </a:buClr>
              <a:buFont typeface="Arial" panose="020B0604020202020204" pitchFamily="34" charset="0"/>
              <a:buChar char="•"/>
            </a:pPr>
            <a:r>
              <a:rPr lang="en-US" sz="2400" dirty="0">
                <a:solidFill>
                  <a:srgbClr val="0070C0"/>
                </a:solidFill>
                <a:latin typeface="Arial" panose="020B0604020202020204" pitchFamily="34" charset="0"/>
                <a:ea typeface="Helvetica Neue" panose="02000503000000020004" pitchFamily="2" charset="0"/>
                <a:cs typeface="Arial" panose="020B0604020202020204" pitchFamily="34" charset="0"/>
              </a:rPr>
              <a:t>Exclusive COUNCIL prizes!</a:t>
            </a:r>
          </a:p>
        </p:txBody>
      </p:sp>
    </p:spTree>
    <p:extLst>
      <p:ext uri="{BB962C8B-B14F-4D97-AF65-F5344CB8AC3E}">
        <p14:creationId xmlns:p14="http://schemas.microsoft.com/office/powerpoint/2010/main" val="254293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818146" y="299763"/>
            <a:ext cx="6557635" cy="707578"/>
          </a:xfrm>
          <a:prstGeom prst="rect">
            <a:avLst/>
          </a:prstGeom>
          <a:noFill/>
        </p:spPr>
        <p:txBody>
          <a:bodyPr wrap="none" rtlCol="0" anchor="t">
            <a:noAutofit/>
          </a:bodyPr>
          <a:lstStyle/>
          <a:p>
            <a:r>
              <a:rPr lang="en-US" sz="4400" b="1" dirty="0">
                <a:solidFill>
                  <a:srgbClr val="0070C0"/>
                </a:solidFill>
                <a:latin typeface="Aptos ExtraBold" panose="020B0004020202020204" pitchFamily="34" charset="0"/>
                <a:cs typeface="Arial"/>
              </a:rPr>
              <a:t>Important Dates</a:t>
            </a:r>
            <a:endParaRPr lang="en-US" dirty="0">
              <a:solidFill>
                <a:srgbClr val="0070C0"/>
              </a:solidFill>
              <a:latin typeface="Aptos ExtraBold" panose="020B0004020202020204" pitchFamily="34" charset="0"/>
            </a:endParaRPr>
          </a:p>
        </p:txBody>
      </p:sp>
      <p:sp>
        <p:nvSpPr>
          <p:cNvPr id="6" name="TextBox 5">
            <a:extLst>
              <a:ext uri="{FF2B5EF4-FFF2-40B4-BE49-F238E27FC236}">
                <a16:creationId xmlns:a16="http://schemas.microsoft.com/office/drawing/2014/main" id="{43C10071-AE9B-4913-983E-1220B1A814FE}"/>
              </a:ext>
            </a:extLst>
          </p:cNvPr>
          <p:cNvSpPr txBox="1"/>
          <p:nvPr/>
        </p:nvSpPr>
        <p:spPr>
          <a:xfrm>
            <a:off x="709863" y="1007341"/>
            <a:ext cx="9662284" cy="5525872"/>
          </a:xfrm>
          <a:prstGeom prst="rect">
            <a:avLst/>
          </a:prstGeom>
          <a:noFill/>
        </p:spPr>
        <p:txBody>
          <a:bodyPr wrap="square" rtlCol="0">
            <a:spAutoFit/>
          </a:bodyPr>
          <a:lstStyle/>
          <a:p>
            <a:pPr marL="0" marR="0" indent="0" algn="l">
              <a:lnSpc>
                <a:spcPct val="119000"/>
              </a:lnSpc>
              <a:spcBef>
                <a:spcPts val="0"/>
              </a:spcBef>
              <a:spcAft>
                <a:spcPts val="0"/>
              </a:spcAft>
            </a:pPr>
            <a:r>
              <a:rPr lang="en-US" sz="1400" b="1" u="sng" kern="1400" dirty="0">
                <a:ln>
                  <a:noFill/>
                </a:ln>
                <a:solidFill>
                  <a:srgbClr val="0070C0"/>
                </a:solidFill>
                <a:effectLst/>
                <a:latin typeface="Calibri" panose="020F0502020204030204" pitchFamily="34" charset="0"/>
              </a:rPr>
              <a:t>Pre-Sale Prep</a:t>
            </a:r>
            <a:endParaRPr lang="en-US" sz="1400" kern="1400" dirty="0">
              <a:ln>
                <a:noFill/>
              </a:ln>
              <a:solidFill>
                <a:srgbClr val="0070C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Aug. 1-31                         Set Unit &amp; Scout Goals. Set Popcorn Kickoff Date for Sept.</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Aug. 1-31                         Set up Store Front Sale Locations and Blitz Days</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Thurs. Aug. 24                Home Delivery Info due                    			12:00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Thurs. Aug. 24                Show &amp; Deliver Order Due at Trails-End.com                   	11:59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Sept. 14-15	                    District Show and Deliver Pick Up                      		Varies by Area</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Sept. 10-21                      Home Deliveries Dropped off                                		Varies</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Sat. Sept. </a:t>
            </a:r>
            <a:r>
              <a:rPr lang="en-US" sz="1400" b="1" kern="1400" dirty="0">
                <a:solidFill>
                  <a:srgbClr val="C00000"/>
                </a:solidFill>
                <a:latin typeface="Calibri" panose="020F0502020204030204" pitchFamily="34" charset="0"/>
              </a:rPr>
              <a:t>9</a:t>
            </a:r>
            <a:r>
              <a:rPr lang="en-US" sz="1400" b="1" kern="1400" dirty="0">
                <a:ln>
                  <a:noFill/>
                </a:ln>
                <a:solidFill>
                  <a:srgbClr val="C00000"/>
                </a:solidFill>
                <a:effectLst/>
                <a:latin typeface="Calibri" panose="020F0502020204030204" pitchFamily="34" charset="0"/>
              </a:rPr>
              <a:t>                      Road Rally– Council Kickoff—Base Camp		9:00 am.—1:00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kern="1400" dirty="0">
                <a:ln>
                  <a:noFill/>
                </a:ln>
                <a:solidFill>
                  <a:srgbClr val="C00000"/>
                </a:solidFill>
                <a:effectLst/>
                <a:latin typeface="Calibri" panose="020F0502020204030204" pitchFamily="34" charset="0"/>
              </a:rPr>
              <a:t> </a:t>
            </a:r>
          </a:p>
          <a:p>
            <a:pPr marL="0" marR="0" indent="0" algn="l">
              <a:lnSpc>
                <a:spcPct val="119000"/>
              </a:lnSpc>
              <a:spcBef>
                <a:spcPts val="0"/>
              </a:spcBef>
              <a:spcAft>
                <a:spcPts val="0"/>
              </a:spcAft>
            </a:pPr>
            <a:r>
              <a:rPr lang="en-US" sz="1400" b="1" u="sng" kern="1400" dirty="0">
                <a:ln>
                  <a:noFill/>
                </a:ln>
                <a:solidFill>
                  <a:srgbClr val="0070C0"/>
                </a:solidFill>
                <a:effectLst/>
                <a:latin typeface="Calibri" panose="020F0502020204030204" pitchFamily="34" charset="0"/>
              </a:rPr>
              <a:t>During the Sale</a:t>
            </a:r>
            <a:endParaRPr lang="en-US" sz="1400" kern="1400" dirty="0">
              <a:ln>
                <a:noFill/>
              </a:ln>
              <a:solidFill>
                <a:srgbClr val="0070C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Fri. Sept. 22                      		SALE STARTS!                                        		5:00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Sun. Oct. 8/Mon. Oct. </a:t>
            </a:r>
            <a:r>
              <a:rPr lang="en-US" sz="1400" b="1" kern="1400" dirty="0">
                <a:solidFill>
                  <a:srgbClr val="C00000"/>
                </a:solidFill>
                <a:latin typeface="Calibri" panose="020F0502020204030204" pitchFamily="34" charset="0"/>
              </a:rPr>
              <a:t>9	</a:t>
            </a:r>
            <a:r>
              <a:rPr lang="en-US" sz="1400" b="1" kern="1400" dirty="0">
                <a:ln>
                  <a:noFill/>
                </a:ln>
                <a:solidFill>
                  <a:srgbClr val="C00000"/>
                </a:solidFill>
                <a:effectLst/>
                <a:latin typeface="Calibri" panose="020F0502020204030204" pitchFamily="34" charset="0"/>
              </a:rPr>
              <a:t>	Early Returns                                                 	4:00 p.m.-7:00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Sun. Oct. 30		 	SALE ENDS!                                             		11:59 p.m.</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kern="1400" dirty="0">
                <a:ln>
                  <a:noFill/>
                </a:ln>
                <a:solidFill>
                  <a:srgbClr val="C00000"/>
                </a:solidFill>
                <a:effectLst/>
                <a:latin typeface="Calibri" panose="020F0502020204030204" pitchFamily="34" charset="0"/>
              </a:rPr>
              <a:t> </a:t>
            </a:r>
          </a:p>
          <a:p>
            <a:pPr marL="0" marR="0" indent="0" algn="l">
              <a:lnSpc>
                <a:spcPct val="119000"/>
              </a:lnSpc>
              <a:spcBef>
                <a:spcPts val="0"/>
              </a:spcBef>
              <a:spcAft>
                <a:spcPts val="0"/>
              </a:spcAft>
            </a:pPr>
            <a:r>
              <a:rPr lang="en-US" sz="1400" b="1" u="sng" kern="1400" dirty="0">
                <a:ln>
                  <a:noFill/>
                </a:ln>
                <a:solidFill>
                  <a:srgbClr val="0070C0"/>
                </a:solidFill>
                <a:effectLst/>
                <a:latin typeface="Calibri" panose="020F0502020204030204" pitchFamily="34" charset="0"/>
              </a:rPr>
              <a:t>After Sale Wrap Up</a:t>
            </a:r>
            <a:endParaRPr lang="en-US" sz="1400" kern="1400" dirty="0">
              <a:ln>
                <a:noFill/>
              </a:ln>
              <a:solidFill>
                <a:srgbClr val="0070C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Sun. Nov. 5		Final Returns </a:t>
            </a: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Sun. Nov. 5                       	Take Orders Due MIDNIGHT</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Nov. 17	                       	Take Order Distribution                                      	Varies by area</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0"/>
              </a:spcAft>
            </a:pPr>
            <a:r>
              <a:rPr lang="en-US" sz="1400" b="1" kern="1400" dirty="0">
                <a:ln>
                  <a:noFill/>
                </a:ln>
                <a:solidFill>
                  <a:srgbClr val="C00000"/>
                </a:solidFill>
                <a:effectLst/>
                <a:latin typeface="Calibri" panose="020F0502020204030204" pitchFamily="34" charset="0"/>
              </a:rPr>
              <a:t>Nov. 11-17                          	Take Order Home Deliveries Dropped Off        	Varies by area</a:t>
            </a:r>
            <a:endParaRPr lang="en-US" sz="1400" kern="1400" dirty="0">
              <a:ln>
                <a:noFill/>
              </a:ln>
              <a:solidFill>
                <a:srgbClr val="C00000"/>
              </a:solidFill>
              <a:effectLst/>
              <a:latin typeface="Calibri" panose="020F0502020204030204" pitchFamily="34" charset="0"/>
            </a:endParaRPr>
          </a:p>
          <a:p>
            <a:pPr marL="0" marR="0" indent="0" algn="l">
              <a:lnSpc>
                <a:spcPct val="150000"/>
              </a:lnSpc>
              <a:spcBef>
                <a:spcPts val="0"/>
              </a:spcBef>
              <a:spcAft>
                <a:spcPts val="0"/>
              </a:spcAft>
            </a:pPr>
            <a:r>
              <a:rPr lang="en-US" sz="1400" b="1" kern="1400" dirty="0">
                <a:solidFill>
                  <a:srgbClr val="C00000"/>
                </a:solidFill>
                <a:latin typeface="Calibri" panose="020F0502020204030204" pitchFamily="34" charset="0"/>
              </a:rPr>
              <a:t>Wed</a:t>
            </a:r>
            <a:r>
              <a:rPr lang="en-US" sz="1400" b="1" kern="1400" dirty="0">
                <a:ln>
                  <a:noFill/>
                </a:ln>
                <a:solidFill>
                  <a:srgbClr val="C00000"/>
                </a:solidFill>
                <a:effectLst/>
                <a:latin typeface="Calibri" panose="020F0502020204030204" pitchFamily="34" charset="0"/>
              </a:rPr>
              <a:t>. Dec. 15                      Payments Due Tues. Dec. 15</a:t>
            </a:r>
            <a:endParaRPr lang="en-US" sz="1400" kern="1400" dirty="0">
              <a:ln>
                <a:noFill/>
              </a:ln>
              <a:solidFill>
                <a:srgbClr val="C00000"/>
              </a:solidFill>
              <a:effectLst/>
              <a:latin typeface="Calibri" panose="020F0502020204030204" pitchFamily="34" charset="0"/>
            </a:endParaRPr>
          </a:p>
          <a:p>
            <a:pPr marL="0" marR="0" indent="0" algn="l">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966556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685799" y="299763"/>
            <a:ext cx="6646179"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Contacting support</a:t>
            </a:r>
            <a:endParaRPr lang="en-US" dirty="0">
              <a:solidFill>
                <a:srgbClr val="0070C0"/>
              </a:solidFill>
              <a:latin typeface="Aptos ExtraBold" panose="020B0004020202020204" pitchFamily="34" charset="0"/>
            </a:endParaRPr>
          </a:p>
        </p:txBody>
      </p:sp>
      <p:sp>
        <p:nvSpPr>
          <p:cNvPr id="3" name="Rectangle 2">
            <a:extLst>
              <a:ext uri="{FF2B5EF4-FFF2-40B4-BE49-F238E27FC236}">
                <a16:creationId xmlns:a16="http://schemas.microsoft.com/office/drawing/2014/main" id="{5A5DEDEC-DB2C-4154-8410-09DC9F4D7728}"/>
              </a:ext>
            </a:extLst>
          </p:cNvPr>
          <p:cNvSpPr/>
          <p:nvPr/>
        </p:nvSpPr>
        <p:spPr>
          <a:xfrm>
            <a:off x="2983832" y="1238198"/>
            <a:ext cx="5548544" cy="5473083"/>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161EE7-7B23-45F7-8AD1-C70CFE6F90C6}"/>
              </a:ext>
            </a:extLst>
          </p:cNvPr>
          <p:cNvSpPr txBox="1"/>
          <p:nvPr/>
        </p:nvSpPr>
        <p:spPr>
          <a:xfrm>
            <a:off x="3389868" y="1620250"/>
            <a:ext cx="4998128" cy="5262979"/>
          </a:xfrm>
          <a:prstGeom prst="rect">
            <a:avLst/>
          </a:prstGeom>
          <a:noFill/>
        </p:spPr>
        <p:txBody>
          <a:bodyPr wrap="square" rtlCol="0">
            <a:spAutoFit/>
          </a:bodyPr>
          <a:lstStyle/>
          <a:p>
            <a:pPr algn="ctr"/>
            <a:r>
              <a:rPr lang="en-US" sz="2400" dirty="0">
                <a:solidFill>
                  <a:schemeClr val="bg1"/>
                </a:solidFill>
                <a:latin typeface="Arial Black" panose="020B0A04020102020204" pitchFamily="34" charset="0"/>
              </a:rPr>
              <a:t>CONTACT</a:t>
            </a:r>
            <a:br>
              <a:rPr lang="en-US" sz="2400" dirty="0">
                <a:solidFill>
                  <a:schemeClr val="bg1"/>
                </a:solidFill>
                <a:latin typeface="Arial Black" panose="020B0A04020102020204" pitchFamily="34" charset="0"/>
              </a:rPr>
            </a:br>
            <a:r>
              <a:rPr lang="en-US" sz="2400" dirty="0">
                <a:solidFill>
                  <a:schemeClr val="bg1"/>
                </a:solidFill>
                <a:latin typeface="Arial Black" panose="020B0A04020102020204" pitchFamily="34" charset="0"/>
              </a:rPr>
              <a:t>TRAIL’S END SUPPORT</a:t>
            </a:r>
          </a:p>
          <a:p>
            <a:pPr algn="ctr"/>
            <a:endParaRPr lang="en-US" sz="2400" dirty="0">
              <a:solidFill>
                <a:schemeClr val="bg1"/>
              </a:solidFill>
              <a:latin typeface="Arial Black" panose="020B0A04020102020204" pitchFamily="34" charset="0"/>
            </a:endParaRPr>
          </a:p>
          <a:p>
            <a:r>
              <a:rPr lang="en-US" dirty="0">
                <a:solidFill>
                  <a:schemeClr val="bg1"/>
                </a:solidFill>
                <a:latin typeface="Arial Black" panose="020B0A04020102020204" pitchFamily="34" charset="0"/>
              </a:rPr>
              <a:t>JOIN OUR FACEBOOK GROUP</a:t>
            </a:r>
          </a:p>
          <a:p>
            <a:r>
              <a:rPr lang="en-US" dirty="0">
                <a:solidFill>
                  <a:schemeClr val="bg1"/>
                </a:solidFill>
                <a:latin typeface="Arial" panose="020B0604020202020204" pitchFamily="34" charset="0"/>
                <a:cs typeface="Arial" panose="020B0604020202020204" pitchFamily="34" charset="0"/>
              </a:rPr>
              <a:t>Trail’s End Popcorn Community</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VISIT OUR WEBSITE</a:t>
            </a:r>
          </a:p>
          <a:p>
            <a:r>
              <a:rPr lang="en-US"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EMAIL US:</a:t>
            </a:r>
          </a:p>
          <a:p>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Support@trails-end.com</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Black" panose="020B0A04020102020204" pitchFamily="34" charset="0"/>
              </a:rPr>
              <a:t>NEED HELP? VISIT OUR FAQs:</a:t>
            </a:r>
          </a:p>
          <a:p>
            <a:r>
              <a:rPr lang="en-US" dirty="0">
                <a:solidFill>
                  <a:schemeClr val="bg1"/>
                </a:solidFill>
                <a:latin typeface="Arial" panose="020B0604020202020204" pitchFamily="34" charset="0"/>
                <a:cs typeface="Arial" panose="020B0604020202020204" pitchFamily="34" charset="0"/>
              </a:rPr>
              <a:t>www.Support.Trails-End.com</a:t>
            </a: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422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1022684" y="299763"/>
            <a:ext cx="9420727"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What should you do now?</a:t>
            </a:r>
            <a:endParaRPr lang="en-US" dirty="0">
              <a:solidFill>
                <a:srgbClr val="0070C0"/>
              </a:solidFill>
              <a:latin typeface="Aptos ExtraBold" panose="020B0004020202020204" pitchFamily="34" charset="0"/>
            </a:endParaRPr>
          </a:p>
        </p:txBody>
      </p:sp>
      <p:sp>
        <p:nvSpPr>
          <p:cNvPr id="8" name="Text Placeholder 3">
            <a:extLst>
              <a:ext uri="{FF2B5EF4-FFF2-40B4-BE49-F238E27FC236}">
                <a16:creationId xmlns:a16="http://schemas.microsoft.com/office/drawing/2014/main" id="{3309E78D-1778-4AC6-A3C0-EACEB5B9F1C9}"/>
              </a:ext>
            </a:extLst>
          </p:cNvPr>
          <p:cNvSpPr txBox="1">
            <a:spLocks/>
          </p:cNvSpPr>
          <p:nvPr/>
        </p:nvSpPr>
        <p:spPr>
          <a:xfrm>
            <a:off x="830179" y="2101168"/>
            <a:ext cx="10623883" cy="311721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solidFill>
                  <a:srgbClr val="C00000"/>
                </a:solidFill>
                <a:latin typeface="Arial" panose="020B0604020202020204" pitchFamily="34" charset="0"/>
                <a:cs typeface="Arial" panose="020B0604020202020204" pitchFamily="34" charset="0"/>
              </a:rPr>
              <a:t>Attend a Trail’s End Webinar</a:t>
            </a:r>
          </a:p>
          <a:p>
            <a:pPr>
              <a:spcBef>
                <a:spcPts val="1600"/>
              </a:spcBef>
            </a:pPr>
            <a:r>
              <a:rPr lang="en-US" b="1" dirty="0">
                <a:solidFill>
                  <a:srgbClr val="C00000"/>
                </a:solidFill>
                <a:latin typeface="Arial" panose="020B0604020202020204" pitchFamily="34" charset="0"/>
                <a:cs typeface="Arial" panose="020B0604020202020204" pitchFamily="34" charset="0"/>
              </a:rPr>
              <a:t>Survey your Scout parents to get a feel if they will sell</a:t>
            </a:r>
          </a:p>
          <a:p>
            <a:pPr>
              <a:spcBef>
                <a:spcPts val="1600"/>
              </a:spcBef>
            </a:pPr>
            <a:r>
              <a:rPr lang="en-US" b="1" dirty="0">
                <a:solidFill>
                  <a:srgbClr val="C00000"/>
                </a:solidFill>
                <a:latin typeface="Arial" panose="020B0604020202020204" pitchFamily="34" charset="0"/>
                <a:cs typeface="Arial" panose="020B0604020202020204" pitchFamily="34" charset="0"/>
              </a:rPr>
              <a:t>Log in to the leader portal at </a:t>
            </a:r>
            <a:r>
              <a:rPr lang="en-US" b="1"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solidFill>
                <a:srgbClr val="C00000"/>
              </a:solidFill>
              <a:latin typeface="Arial" panose="020B0604020202020204" pitchFamily="34" charset="0"/>
              <a:cs typeface="Arial" panose="020B0604020202020204" pitchFamily="34" charset="0"/>
            </a:endParaRPr>
          </a:p>
          <a:p>
            <a:pPr>
              <a:spcBef>
                <a:spcPts val="1600"/>
              </a:spcBef>
            </a:pPr>
            <a:r>
              <a:rPr lang="en-US" b="1" dirty="0">
                <a:solidFill>
                  <a:srgbClr val="C00000"/>
                </a:solidFill>
                <a:latin typeface="Arial" panose="020B0604020202020204" pitchFamily="34" charset="0"/>
                <a:cs typeface="Arial" panose="020B0604020202020204" pitchFamily="34" charset="0"/>
              </a:rPr>
              <a:t>Book storefronts!</a:t>
            </a:r>
          </a:p>
          <a:p>
            <a:pPr>
              <a:spcBef>
                <a:spcPts val="1600"/>
              </a:spcBef>
            </a:pPr>
            <a:r>
              <a:rPr lang="en-US" b="1" dirty="0">
                <a:solidFill>
                  <a:srgbClr val="C00000"/>
                </a:solidFill>
                <a:latin typeface="Arial" panose="020B0604020202020204" pitchFamily="34" charset="0"/>
                <a:cs typeface="Arial" panose="020B0604020202020204" pitchFamily="34" charset="0"/>
              </a:rPr>
              <a:t>Start planning your order</a:t>
            </a:r>
          </a:p>
          <a:p>
            <a:pPr>
              <a:spcBef>
                <a:spcPts val="1600"/>
              </a:spcBef>
            </a:pPr>
            <a:endParaRPr lang="en-US" sz="2000" b="1" dirty="0">
              <a:solidFill>
                <a:srgbClr val="C00000"/>
              </a:solidFill>
              <a:latin typeface="Arial" panose="020B0604020202020204" pitchFamily="34" charset="0"/>
              <a:cs typeface="Arial" panose="020B0604020202020204" pitchFamily="34" charset="0"/>
            </a:endParaRPr>
          </a:p>
          <a:p>
            <a:pPr marL="0" indent="0">
              <a:spcBef>
                <a:spcPts val="1600"/>
              </a:spcBef>
              <a:buNone/>
            </a:pPr>
            <a:r>
              <a:rPr lang="en-US" sz="2400" b="1" dirty="0">
                <a:solidFill>
                  <a:srgbClr val="C00000"/>
                </a:solidFill>
                <a:latin typeface="Arial" panose="020B0604020202020204" pitchFamily="34" charset="0"/>
                <a:cs typeface="Arial" panose="020B0604020202020204" pitchFamily="34" charset="0"/>
              </a:rPr>
              <a:t>If you don’t have a working login/password, email popcorn@nsbsa.org, make sure to include your Unit and Name. </a:t>
            </a:r>
          </a:p>
          <a:p>
            <a:pPr marL="0" indent="0">
              <a:spcBef>
                <a:spcPts val="1600"/>
              </a:spcBef>
              <a:buNone/>
            </a:pPr>
            <a:endParaRPr lang="en-US" sz="2400" dirty="0">
              <a:ln>
                <a:solidFill>
                  <a:srgbClr val="FFFF00"/>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383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6787050" y="1613942"/>
            <a:ext cx="4087306"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00B0F0"/>
                </a:solidFill>
                <a:latin typeface="Concielian Jet" panose="00000400000000000000" pitchFamily="2" charset="0"/>
                <a:ea typeface="+mj-ea"/>
                <a:cs typeface="+mj-cs"/>
              </a:rPr>
              <a:t>Thank you!</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C16EF191-CBF8-4DA0-B2AC-5FF1999294E5}"/>
              </a:ext>
            </a:extLst>
          </p:cNvPr>
          <p:cNvSpPr txBox="1"/>
          <p:nvPr/>
        </p:nvSpPr>
        <p:spPr>
          <a:xfrm>
            <a:off x="891463" y="743649"/>
            <a:ext cx="5624115" cy="5370701"/>
          </a:xfrm>
          <a:prstGeom prst="rect">
            <a:avLst/>
          </a:prstGeom>
          <a:noFill/>
        </p:spPr>
        <p:txBody>
          <a:bodyPr wrap="square" rtlCol="0">
            <a:spAutoFit/>
          </a:bodyPr>
          <a:lstStyle/>
          <a:p>
            <a:r>
              <a:rPr lang="en-US" sz="2800" b="1" dirty="0">
                <a:solidFill>
                  <a:srgbClr val="00B0F0"/>
                </a:solidFill>
                <a:latin typeface="Arial Black" charset="0"/>
                <a:ea typeface="Arial Black" charset="0"/>
                <a:cs typeface="Arial Black" charset="0"/>
              </a:rPr>
              <a:t>COUNCIL CONTACT INFO</a:t>
            </a:r>
          </a:p>
          <a:p>
            <a:endParaRPr lang="en-US" sz="2800" b="1" dirty="0">
              <a:solidFill>
                <a:schemeClr val="bg1"/>
              </a:solidFill>
              <a:latin typeface="Arial Black" charset="0"/>
              <a:ea typeface="Helvetica Neue" charset="0"/>
              <a:cs typeface="Arial Black" charset="0"/>
            </a:endParaRPr>
          </a:p>
          <a:p>
            <a:r>
              <a:rPr lang="en-US" sz="2800" b="1" dirty="0">
                <a:solidFill>
                  <a:schemeClr val="bg1"/>
                </a:solidFill>
                <a:ea typeface="Helvetica Neue" charset="0"/>
                <a:cs typeface="Helvetica Neue" charset="0"/>
              </a:rPr>
              <a:t>Bill Anderson Horecka: Staff Advisor</a:t>
            </a:r>
          </a:p>
          <a:p>
            <a:r>
              <a:rPr lang="en-US" sz="2800" b="1" dirty="0">
                <a:solidFill>
                  <a:schemeClr val="bg1"/>
                </a:solidFill>
                <a:ea typeface="Helvetica Neue" charset="0"/>
                <a:cs typeface="Helvetica Neue" charset="0"/>
              </a:rPr>
              <a:t>Billa-h@northernstar.org</a:t>
            </a:r>
          </a:p>
          <a:p>
            <a:r>
              <a:rPr lang="en-US" sz="2800" b="1" dirty="0">
                <a:solidFill>
                  <a:schemeClr val="bg1"/>
                </a:solidFill>
                <a:ea typeface="Helvetica Neue" charset="0"/>
                <a:cs typeface="Helvetica Neue" charset="0"/>
              </a:rPr>
              <a:t>612-261-2405</a:t>
            </a:r>
          </a:p>
          <a:p>
            <a:endParaRPr lang="en-US" sz="2800" b="1" dirty="0">
              <a:solidFill>
                <a:schemeClr val="bg1"/>
              </a:solidFill>
              <a:ea typeface="Helvetica Neue" charset="0"/>
              <a:cs typeface="Helvetica Neue" charset="0"/>
            </a:endParaRPr>
          </a:p>
          <a:p>
            <a:r>
              <a:rPr lang="en-US" sz="2800" b="1" u="sng" dirty="0">
                <a:solidFill>
                  <a:schemeClr val="bg1"/>
                </a:solidFill>
                <a:ea typeface="Helvetica Neue" charset="0"/>
                <a:cs typeface="Helvetica Neue" charset="0"/>
              </a:rPr>
              <a:t>Office Support</a:t>
            </a:r>
          </a:p>
          <a:p>
            <a:r>
              <a:rPr lang="en-US" sz="2800" b="1" dirty="0">
                <a:solidFill>
                  <a:schemeClr val="bg1"/>
                </a:solidFill>
                <a:ea typeface="Helvetica Neue" charset="0"/>
                <a:cs typeface="Helvetica Neue" charset="0"/>
              </a:rPr>
              <a:t>Becki Whitaker</a:t>
            </a:r>
          </a:p>
          <a:p>
            <a:r>
              <a:rPr lang="en-US" sz="2800" b="1" dirty="0">
                <a:solidFill>
                  <a:schemeClr val="bg1"/>
                </a:solidFill>
                <a:ea typeface="Helvetica Neue" charset="0"/>
                <a:cs typeface="Helvetica Neue" charset="0"/>
              </a:rPr>
              <a:t>bwhitaker@northernstar.org</a:t>
            </a:r>
          </a:p>
          <a:p>
            <a:r>
              <a:rPr lang="en-US" sz="2800" b="1" dirty="0">
                <a:solidFill>
                  <a:schemeClr val="bg1"/>
                </a:solidFill>
                <a:ea typeface="Helvetica Neue" charset="0"/>
                <a:cs typeface="Helvetica Neue" charset="0"/>
              </a:rPr>
              <a:t>612-261-2403</a:t>
            </a:r>
          </a:p>
          <a:p>
            <a:endParaRPr lang="en-US" sz="2800" b="1" dirty="0">
              <a:solidFill>
                <a:srgbClr val="FFFF00"/>
              </a:solidFill>
              <a:ea typeface="Helvetica Neue" charset="0"/>
              <a:cs typeface="Helvetica Neue" charset="0"/>
            </a:endParaRPr>
          </a:p>
          <a:p>
            <a:endParaRPr lang="en-US" sz="2000" dirty="0">
              <a:solidFill>
                <a:prstClr val="black"/>
              </a:solidFill>
              <a:latin typeface="Helvetica Neue" charset="0"/>
              <a:ea typeface="Helvetica Neue" charset="0"/>
              <a:cs typeface="Helvetica Neue" charset="0"/>
            </a:endParaRPr>
          </a:p>
          <a:p>
            <a:endParaRPr lang="en-US" sz="15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8895156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33925" y="299763"/>
            <a:ext cx="6598053"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Your Unit Earns</a:t>
            </a:r>
            <a:endParaRPr lang="en-US" dirty="0">
              <a:solidFill>
                <a:srgbClr val="0070C0"/>
              </a:solidFill>
              <a:latin typeface="Aptos ExtraBold" panose="020B0004020202020204" pitchFamily="34" charset="0"/>
            </a:endParaRPr>
          </a:p>
        </p:txBody>
      </p:sp>
      <p:graphicFrame>
        <p:nvGraphicFramePr>
          <p:cNvPr id="5" name="Table 4">
            <a:extLst>
              <a:ext uri="{FF2B5EF4-FFF2-40B4-BE49-F238E27FC236}">
                <a16:creationId xmlns:a16="http://schemas.microsoft.com/office/drawing/2014/main" id="{2A630A37-93E4-48B2-9797-9095BA478753}"/>
              </a:ext>
            </a:extLst>
          </p:cNvPr>
          <p:cNvGraphicFramePr>
            <a:graphicFrameLocks noGrp="1"/>
          </p:cNvGraphicFramePr>
          <p:nvPr>
            <p:extLst>
              <p:ext uri="{D42A27DB-BD31-4B8C-83A1-F6EECF244321}">
                <p14:modId xmlns:p14="http://schemas.microsoft.com/office/powerpoint/2010/main" val="732172508"/>
              </p:ext>
            </p:extLst>
          </p:nvPr>
        </p:nvGraphicFramePr>
        <p:xfrm>
          <a:off x="234743" y="1905000"/>
          <a:ext cx="10588456" cy="3810000"/>
        </p:xfrm>
        <a:graphic>
          <a:graphicData uri="http://schemas.openxmlformats.org/drawingml/2006/table">
            <a:tbl>
              <a:tblPr firstRow="1" bandRow="1">
                <a:tableStyleId>{5C22544A-7EE6-4342-B048-85BDC9FD1C3A}</a:tableStyleId>
              </a:tblPr>
              <a:tblGrid>
                <a:gridCol w="5294228">
                  <a:extLst>
                    <a:ext uri="{9D8B030D-6E8A-4147-A177-3AD203B41FA5}">
                      <a16:colId xmlns:a16="http://schemas.microsoft.com/office/drawing/2014/main" val="3070390903"/>
                    </a:ext>
                  </a:extLst>
                </a:gridCol>
                <a:gridCol w="5294228">
                  <a:extLst>
                    <a:ext uri="{9D8B030D-6E8A-4147-A177-3AD203B41FA5}">
                      <a16:colId xmlns:a16="http://schemas.microsoft.com/office/drawing/2014/main" val="3107394895"/>
                    </a:ext>
                  </a:extLst>
                </a:gridCol>
              </a:tblGrid>
              <a:tr h="762000">
                <a:tc>
                  <a:txBody>
                    <a:bodyPr/>
                    <a:lstStyle/>
                    <a:p>
                      <a:pPr lvl="1" algn="l"/>
                      <a:r>
                        <a:rPr lang="en-US" sz="2400" u="sng" dirty="0">
                          <a:ln>
                            <a:noFill/>
                          </a:ln>
                          <a:solidFill>
                            <a:srgbClr val="00B0F0"/>
                          </a:solidFill>
                          <a:latin typeface="Arial Black" charset="0"/>
                          <a:ea typeface="Arial Black" charset="0"/>
                          <a:cs typeface="Arial Black" charset="0"/>
                        </a:rPr>
                        <a:t>Commission Type:</a:t>
                      </a:r>
                      <a:endParaRPr lang="en-US" sz="2000" u="sng"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2400" b="1" u="sng" kern="1200" dirty="0">
                          <a:ln>
                            <a:noFill/>
                          </a:ln>
                          <a:solidFill>
                            <a:srgbClr val="00B0F0"/>
                          </a:solidFill>
                          <a:latin typeface="Arial Black" charset="0"/>
                          <a:ea typeface="Arial Black" charset="0"/>
                          <a:cs typeface="Arial Black" charset="0"/>
                        </a:rPr>
                        <a:t>Commission Percentage:</a:t>
                      </a:r>
                      <a:endParaRPr lang="en-US" sz="2400" b="1" u="sng" kern="1200" dirty="0">
                        <a:ln>
                          <a:noFill/>
                        </a:ln>
                        <a:solidFill>
                          <a:srgbClr val="00B0F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8202947"/>
                  </a:ext>
                </a:extLst>
              </a:tr>
              <a:tr h="7620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ln>
                            <a:noFill/>
                          </a:ln>
                          <a:solidFill>
                            <a:srgbClr val="C00000"/>
                          </a:solidFill>
                          <a:latin typeface="Arial Black" charset="0"/>
                        </a:rPr>
                        <a:t>ONLINE DIRECT</a:t>
                      </a:r>
                      <a:r>
                        <a:rPr lang="en-US" sz="1800" dirty="0">
                          <a:ln>
                            <a:noFill/>
                          </a:ln>
                          <a:solidFill>
                            <a:srgbClr val="00B0F0"/>
                          </a:solidFill>
                          <a:latin typeface="Arial Black" charset="0"/>
                        </a:rPr>
                        <a:t>*</a:t>
                      </a:r>
                      <a:endParaRPr lang="en-US" sz="1800"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106255"/>
                  </a:ext>
                </a:extLst>
              </a:tr>
              <a:tr h="762000">
                <a:tc>
                  <a:txBody>
                    <a:bodyPr/>
                    <a:lstStyle/>
                    <a:p>
                      <a:pPr lvl="1" algn="l"/>
                      <a:r>
                        <a:rPr lang="en-US" sz="1800" dirty="0">
                          <a:ln>
                            <a:noFill/>
                          </a:ln>
                          <a:solidFill>
                            <a:srgbClr val="C00000"/>
                          </a:solidFill>
                          <a:latin typeface="Arial Black" charset="0"/>
                          <a:ea typeface="Arial Black" charset="0"/>
                          <a:cs typeface="Arial Black" charset="0"/>
                        </a:rPr>
                        <a:t>TRADITIONAL/WAGON/TAKE ORDER</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32%</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163494"/>
                  </a:ext>
                </a:extLst>
              </a:tr>
              <a:tr h="762000">
                <a:tc>
                  <a:txBody>
                    <a:bodyPr/>
                    <a:lstStyle/>
                    <a:p>
                      <a:pPr lvl="2" algn="l"/>
                      <a:r>
                        <a:rPr lang="en-US" sz="1800" dirty="0">
                          <a:ln>
                            <a:noFill/>
                          </a:ln>
                          <a:solidFill>
                            <a:srgbClr val="C00000"/>
                          </a:solidFill>
                          <a:latin typeface="Arial Black" charset="0"/>
                          <a:ea typeface="Arial Black" charset="0"/>
                          <a:cs typeface="Arial Black" charset="0"/>
                        </a:rPr>
                        <a:t>Training Bonus</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467336"/>
                  </a:ext>
                </a:extLst>
              </a:tr>
              <a:tr h="762000">
                <a:tc>
                  <a:txBody>
                    <a:bodyPr/>
                    <a:lstStyle/>
                    <a:p>
                      <a:pPr lvl="2" algn="l"/>
                      <a:r>
                        <a:rPr lang="en-US" sz="1800" dirty="0">
                          <a:ln>
                            <a:noFill/>
                          </a:ln>
                          <a:solidFill>
                            <a:srgbClr val="C00000"/>
                          </a:solidFill>
                          <a:latin typeface="Arial Black" charset="0"/>
                          <a:ea typeface="Arial Black" charset="0"/>
                          <a:cs typeface="Arial Black" charset="0"/>
                        </a:rPr>
                        <a:t>Cash Option </a:t>
                      </a:r>
                      <a:r>
                        <a:rPr lang="en-US" sz="1600" dirty="0">
                          <a:ln>
                            <a:noFill/>
                          </a:ln>
                          <a:solidFill>
                            <a:srgbClr val="C00000"/>
                          </a:solidFill>
                          <a:latin typeface="Arial Black" charset="0"/>
                          <a:ea typeface="Arial Black" charset="0"/>
                          <a:cs typeface="Arial Black" charset="0"/>
                        </a:rPr>
                        <a:t>(Troops and Crews)</a:t>
                      </a:r>
                      <a:endParaRPr lang="en-US" sz="18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4%</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552194"/>
                  </a:ext>
                </a:extLst>
              </a:tr>
            </a:tbl>
          </a:graphicData>
        </a:graphic>
      </p:graphicFrame>
      <p:sp>
        <p:nvSpPr>
          <p:cNvPr id="3" name="TextBox 2">
            <a:extLst>
              <a:ext uri="{FF2B5EF4-FFF2-40B4-BE49-F238E27FC236}">
                <a16:creationId xmlns:a16="http://schemas.microsoft.com/office/drawing/2014/main" id="{AE48E03A-00A2-4B20-B633-4670E25D2E55}"/>
              </a:ext>
            </a:extLst>
          </p:cNvPr>
          <p:cNvSpPr txBox="1"/>
          <p:nvPr/>
        </p:nvSpPr>
        <p:spPr>
          <a:xfrm>
            <a:off x="1003307" y="5932749"/>
            <a:ext cx="9554198" cy="338554"/>
          </a:xfrm>
          <a:prstGeom prst="rect">
            <a:avLst/>
          </a:prstGeom>
          <a:noFill/>
        </p:spPr>
        <p:txBody>
          <a:bodyPr wrap="square" rtlCol="0">
            <a:spAutoFit/>
          </a:bodyPr>
          <a:lstStyle/>
          <a:p>
            <a:r>
              <a:rPr lang="en-US" sz="1600" b="1" dirty="0">
                <a:solidFill>
                  <a:srgbClr val="00B0F0"/>
                </a:solidFill>
                <a:latin typeface="Arial" panose="020B0604020202020204" pitchFamily="34" charset="0"/>
                <a:cs typeface="Arial" panose="020B0604020202020204" pitchFamily="34" charset="0"/>
              </a:rPr>
              <a:t>*No rewards opt-out available</a:t>
            </a:r>
            <a:r>
              <a:rPr lang="en-US"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448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1062131" y="148110"/>
            <a:ext cx="5732494"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App</a:t>
            </a:r>
            <a:endParaRPr lang="en-US" dirty="0">
              <a:solidFill>
                <a:srgbClr val="0070C0"/>
              </a:solidFill>
              <a:latin typeface="Aptos ExtraBold" panose="020B0004020202020204" pitchFamily="34" charset="0"/>
            </a:endParaRPr>
          </a:p>
        </p:txBody>
      </p:sp>
      <p:sp>
        <p:nvSpPr>
          <p:cNvPr id="5" name="Rectangle 4">
            <a:extLst>
              <a:ext uri="{FF2B5EF4-FFF2-40B4-BE49-F238E27FC236}">
                <a16:creationId xmlns:a16="http://schemas.microsoft.com/office/drawing/2014/main" id="{24A1D0D2-B415-4C41-83A6-02E5A6B8FBE3}"/>
              </a:ext>
            </a:extLst>
          </p:cNvPr>
          <p:cNvSpPr/>
          <p:nvPr/>
        </p:nvSpPr>
        <p:spPr>
          <a:xfrm>
            <a:off x="3765517" y="874454"/>
            <a:ext cx="7868652" cy="5109091"/>
          </a:xfrm>
          <a:prstGeom prst="rect">
            <a:avLst/>
          </a:prstGeom>
        </p:spPr>
        <p:txBody>
          <a:bodyPr wrap="square">
            <a:spAutoFit/>
          </a:bodyPr>
          <a:lstStyle/>
          <a:p>
            <a:r>
              <a:rPr lang="en-US" sz="2400" b="0" i="0" dirty="0">
                <a:solidFill>
                  <a:srgbClr val="C00000"/>
                </a:solidFill>
                <a:effectLst/>
                <a:latin typeface="Arial Black" panose="020B0A04020102020204" pitchFamily="34" charset="0"/>
                <a:cs typeface="Arial" panose="020B0604020202020204" pitchFamily="34" charset="0"/>
              </a:rPr>
              <a:t>Key Benefits</a:t>
            </a:r>
          </a:p>
          <a:p>
            <a:pPr marL="285750" indent="-285750">
              <a:buFont typeface="Arial" panose="020B0604020202020204" pitchFamily="34" charset="0"/>
              <a:buChar char="•"/>
            </a:pPr>
            <a:r>
              <a:rPr lang="en-US" sz="2400" b="0" i="0" dirty="0">
                <a:solidFill>
                  <a:srgbClr val="0070C0"/>
                </a:solidFill>
                <a:effectLst/>
                <a:latin typeface="Arial" panose="020B0604020202020204" pitchFamily="34" charset="0"/>
                <a:cs typeface="Arial" panose="020B0604020202020204" pitchFamily="34" charset="0"/>
              </a:rPr>
              <a:t>Free Credit Card Processing - Paid by Trail's End</a:t>
            </a:r>
          </a:p>
          <a:p>
            <a:pPr marL="285750" indent="-285750">
              <a:buFont typeface="Arial" panose="020B0604020202020204" pitchFamily="34" charset="0"/>
              <a:buChar char="•"/>
            </a:pPr>
            <a:r>
              <a:rPr lang="en-US" sz="2400" b="0" i="0" dirty="0">
                <a:solidFill>
                  <a:srgbClr val="0070C0"/>
                </a:solidFill>
                <a:effectLst/>
                <a:latin typeface="Arial" panose="020B0604020202020204" pitchFamily="34" charset="0"/>
                <a:cs typeface="Arial" panose="020B0604020202020204" pitchFamily="34" charset="0"/>
              </a:rPr>
              <a:t>Real-time tracking and reporting of sales, inventory and storefront registrations</a:t>
            </a:r>
          </a:p>
          <a:p>
            <a:pPr marL="285750" indent="-285750">
              <a:buFont typeface="Arial" panose="020B0604020202020204" pitchFamily="34" charset="0"/>
              <a:buChar char="•"/>
            </a:pPr>
            <a:r>
              <a:rPr lang="en-US" sz="2400" b="0" i="0" dirty="0">
                <a:solidFill>
                  <a:srgbClr val="0070C0"/>
                </a:solidFill>
                <a:effectLst/>
                <a:latin typeface="Arial" panose="020B0604020202020204" pitchFamily="34" charset="0"/>
                <a:cs typeface="Arial" panose="020B0604020202020204" pitchFamily="34" charset="0"/>
              </a:rPr>
              <a:t>Families can turn in cash payments via credit card</a:t>
            </a:r>
          </a:p>
          <a:p>
            <a:pPr marL="285750" indent="-285750">
              <a:buFont typeface="Arial" panose="020B0604020202020204" pitchFamily="34" charset="0"/>
              <a:buChar char="•"/>
            </a:pPr>
            <a:r>
              <a:rPr lang="en-US" sz="2400" b="0" i="0" dirty="0">
                <a:solidFill>
                  <a:srgbClr val="0070C0"/>
                </a:solidFill>
                <a:effectLst/>
                <a:latin typeface="Arial" panose="020B0604020202020204" pitchFamily="34" charset="0"/>
                <a:cs typeface="Arial" panose="020B0604020202020204" pitchFamily="34" charset="0"/>
              </a:rPr>
              <a:t>System-calculated Scout sales for easy Trail's End Rewards ordering</a:t>
            </a:r>
          </a:p>
          <a:p>
            <a:pPr marL="285750" indent="-285750">
              <a:buFont typeface="Arial" panose="020B0604020202020204" pitchFamily="34" charset="0"/>
              <a:buChar char="•"/>
            </a:pPr>
            <a:r>
              <a:rPr lang="en-US" sz="2400" b="0" i="0" dirty="0">
                <a:solidFill>
                  <a:srgbClr val="0070C0"/>
                </a:solidFill>
                <a:effectLst/>
                <a:latin typeface="Arial" panose="020B0604020202020204" pitchFamily="34" charset="0"/>
                <a:cs typeface="Arial" panose="020B0604020202020204" pitchFamily="34" charset="0"/>
              </a:rPr>
              <a:t>Advancement</a:t>
            </a:r>
            <a:r>
              <a:rPr lang="en-US" sz="2400" dirty="0">
                <a:solidFill>
                  <a:srgbClr val="0070C0"/>
                </a:solidFill>
                <a:latin typeface="Arial" panose="020B0604020202020204" pitchFamily="34" charset="0"/>
                <a:cs typeface="Arial" panose="020B0604020202020204" pitchFamily="34" charset="0"/>
              </a:rPr>
              <a:t>s that can be earned are now in the app!</a:t>
            </a:r>
            <a:endParaRPr lang="en-US" sz="2400" b="0" i="0" dirty="0">
              <a:solidFill>
                <a:srgbClr val="0070C0"/>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US" sz="2000" dirty="0">
              <a:solidFill>
                <a:srgbClr val="C00000"/>
              </a:solidFill>
              <a:latin typeface="Arial" panose="020B0604020202020204" pitchFamily="34" charset="0"/>
              <a:cs typeface="Arial" panose="020B0604020202020204" pitchFamily="34" charset="0"/>
            </a:endParaRPr>
          </a:p>
          <a:p>
            <a:r>
              <a:rPr lang="en-US" sz="2400" dirty="0">
                <a:solidFill>
                  <a:srgbClr val="C00000"/>
                </a:solidFill>
                <a:latin typeface="Arial Black" panose="020B0A04020102020204" pitchFamily="34" charset="0"/>
                <a:cs typeface="Arial" panose="020B0604020202020204" pitchFamily="34" charset="0"/>
              </a:rPr>
              <a:t>Proven Results</a:t>
            </a:r>
          </a:p>
          <a:p>
            <a:pPr marL="285750" indent="-285750">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Used by over 14,500 units &amp; 160,000 Scouts</a:t>
            </a:r>
          </a:p>
          <a:p>
            <a:pPr marL="285750" indent="-285750">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Credit Card transactions averaged 27% higher than cash</a:t>
            </a:r>
          </a:p>
          <a:p>
            <a:pPr>
              <a:buFont typeface="Arial" panose="020B0604020202020204" pitchFamily="34" charset="0"/>
              <a:buChar char="•"/>
            </a:pPr>
            <a:endParaRPr lang="en-US" b="0" i="0" dirty="0">
              <a:solidFill>
                <a:srgbClr val="212529"/>
              </a:solidFill>
              <a:effectLst/>
              <a:latin typeface="Roboto"/>
            </a:endParaRPr>
          </a:p>
        </p:txBody>
      </p:sp>
      <p:pic>
        <p:nvPicPr>
          <p:cNvPr id="2050" name="Picture 2">
            <a:extLst>
              <a:ext uri="{FF2B5EF4-FFF2-40B4-BE49-F238E27FC236}">
                <a16:creationId xmlns:a16="http://schemas.microsoft.com/office/drawing/2014/main" id="{1EF1FD71-DEB8-446F-92A9-4A7C876842F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101" y="855688"/>
            <a:ext cx="3430551" cy="51691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E3A534-FAEE-434C-853A-F6AA1D6DDDD1}"/>
              </a:ext>
            </a:extLst>
          </p:cNvPr>
          <p:cNvSpPr/>
          <p:nvPr/>
        </p:nvSpPr>
        <p:spPr>
          <a:xfrm>
            <a:off x="3456317" y="5725311"/>
            <a:ext cx="8487052" cy="772647"/>
          </a:xfrm>
          <a:prstGeom prst="rect">
            <a:avLst/>
          </a:prstGeom>
        </p:spPr>
        <p:txBody>
          <a:bodyPr wrap="square">
            <a:spAutoFit/>
          </a:bodyPr>
          <a:lstStyle/>
          <a:p>
            <a:pPr algn="ctr">
              <a:lnSpc>
                <a:spcPct val="107000"/>
              </a:lnSpc>
              <a:spcAft>
                <a:spcPts val="800"/>
              </a:spcAft>
            </a:pPr>
            <a:r>
              <a:rPr lang="en-US" b="1" dirty="0">
                <a:solidFill>
                  <a:srgbClr val="0070C0"/>
                </a:solidFill>
                <a:effectLst/>
                <a:latin typeface="Arial" panose="020B0604020202020204" pitchFamily="34" charset="0"/>
                <a:ea typeface="Calibri" panose="020F0502020204030204" pitchFamily="34" charset="0"/>
                <a:cs typeface="Arial" panose="020B0604020202020204" pitchFamily="34" charset="0"/>
              </a:rPr>
              <a:t>Text </a:t>
            </a:r>
            <a:r>
              <a:rPr lang="en-US" b="1" dirty="0">
                <a:solidFill>
                  <a:srgbClr val="0070C0"/>
                </a:solidFill>
                <a:effectLst/>
                <a:latin typeface="Arial Black" panose="020B0A04020102020204" pitchFamily="34" charset="0"/>
                <a:ea typeface="Calibri" panose="020F0502020204030204" pitchFamily="34" charset="0"/>
                <a:cs typeface="Arial" panose="020B0604020202020204" pitchFamily="34" charset="0"/>
              </a:rPr>
              <a:t>APP</a:t>
            </a:r>
            <a:r>
              <a:rPr lang="en-US"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to 62771 to download the App.</a:t>
            </a:r>
          </a:p>
          <a:p>
            <a:pPr algn="ctr">
              <a:lnSpc>
                <a:spcPct val="107000"/>
              </a:lnSpc>
              <a:spcAft>
                <a:spcPts val="800"/>
              </a:spcAft>
            </a:pPr>
            <a:r>
              <a:rPr lang="en-US" b="1" dirty="0">
                <a:solidFill>
                  <a:srgbClr val="0070C0"/>
                </a:solidFill>
                <a:latin typeface="Arial" panose="020B0604020202020204" pitchFamily="34" charset="0"/>
                <a:ea typeface="Calibri" panose="020F0502020204030204" pitchFamily="34" charset="0"/>
                <a:cs typeface="Arial" panose="020B0604020202020204" pitchFamily="34" charset="0"/>
              </a:rPr>
              <a:t>Text </a:t>
            </a:r>
            <a:r>
              <a:rPr lang="en-US" b="1" dirty="0">
                <a:solidFill>
                  <a:srgbClr val="0070C0"/>
                </a:solidFill>
                <a:latin typeface="Arial Black" panose="020B0A04020102020204" pitchFamily="34" charset="0"/>
                <a:ea typeface="Calibri" panose="020F0502020204030204" pitchFamily="34" charset="0"/>
                <a:cs typeface="Arial" panose="020B0604020202020204" pitchFamily="34" charset="0"/>
              </a:rPr>
              <a:t>APPGUIDE</a:t>
            </a:r>
            <a:r>
              <a:rPr lang="en-US" b="1" dirty="0">
                <a:solidFill>
                  <a:srgbClr val="0070C0"/>
                </a:solidFill>
                <a:latin typeface="Arial" panose="020B0604020202020204" pitchFamily="34" charset="0"/>
                <a:ea typeface="Calibri" panose="020F0502020204030204" pitchFamily="34" charset="0"/>
                <a:cs typeface="Arial" panose="020B0604020202020204" pitchFamily="34" charset="0"/>
              </a:rPr>
              <a:t> to 62771 to download the App Quick Start Guide.</a:t>
            </a:r>
          </a:p>
        </p:txBody>
      </p:sp>
    </p:spTree>
    <p:extLst>
      <p:ext uri="{BB962C8B-B14F-4D97-AF65-F5344CB8AC3E}">
        <p14:creationId xmlns:p14="http://schemas.microsoft.com/office/powerpoint/2010/main" val="3540441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821410" y="299763"/>
            <a:ext cx="8625044"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Improvements</a:t>
            </a:r>
            <a:endParaRPr lang="en-US" dirty="0">
              <a:solidFill>
                <a:srgbClr val="0070C0"/>
              </a:solidFill>
              <a:latin typeface="Aptos ExtraBold" panose="020B0004020202020204" pitchFamily="34" charset="0"/>
            </a:endParaRPr>
          </a:p>
        </p:txBody>
      </p:sp>
      <p:sp>
        <p:nvSpPr>
          <p:cNvPr id="5" name="Rectangle 4">
            <a:extLst>
              <a:ext uri="{FF2B5EF4-FFF2-40B4-BE49-F238E27FC236}">
                <a16:creationId xmlns:a16="http://schemas.microsoft.com/office/drawing/2014/main" id="{258872A3-9274-4F36-9CFB-131F35DCB9F6}"/>
              </a:ext>
            </a:extLst>
          </p:cNvPr>
          <p:cNvSpPr/>
          <p:nvPr/>
        </p:nvSpPr>
        <p:spPr>
          <a:xfrm>
            <a:off x="7255043" y="1449146"/>
            <a:ext cx="4343400" cy="4078039"/>
          </a:xfrm>
          <a:prstGeom prst="rect">
            <a:avLst/>
          </a:prstGeom>
        </p:spPr>
        <p:txBody>
          <a:bodyPr wrap="square">
            <a:spAutoFit/>
          </a:bodyPr>
          <a:lstStyle/>
          <a:p>
            <a:pPr fontAlgn="base"/>
            <a:r>
              <a:rPr lang="en-US" b="1" dirty="0">
                <a:solidFill>
                  <a:srgbClr val="C00000"/>
                </a:solidFill>
                <a:latin typeface="Arial Black" panose="020B0A04020102020204" pitchFamily="34" charset="0"/>
                <a:cs typeface="Arial" panose="020B0604020202020204" pitchFamily="34" charset="0"/>
              </a:rPr>
              <a:t>Unit Leader Portal</a:t>
            </a:r>
            <a:r>
              <a:rPr lang="en-US" dirty="0">
                <a:solidFill>
                  <a:srgbClr val="C00000"/>
                </a:solidFill>
                <a:latin typeface="Arial Black" panose="020B0A04020102020204" pitchFamily="34" charset="0"/>
                <a:cs typeface="Arial" panose="020B0604020202020204" pitchFamily="34" charset="0"/>
              </a:rPr>
              <a:t>​​ </a:t>
            </a:r>
            <a:r>
              <a:rPr lang="en-US" b="1" dirty="0">
                <a:solidFill>
                  <a:srgbClr val="C00000"/>
                </a:solidFill>
                <a:latin typeface="Arial Black" panose="020B0A04020102020204" pitchFamily="34" charset="0"/>
                <a:cs typeface="Arial" panose="020B0604020202020204" pitchFamily="34" charset="0"/>
              </a:rPr>
              <a:t>Improvements</a:t>
            </a:r>
            <a:r>
              <a:rPr lang="en-US" dirty="0">
                <a:solidFill>
                  <a:srgbClr val="C00000"/>
                </a:solidFill>
                <a:latin typeface="Arial Black" panose="020B0A04020102020204" pitchFamily="34" charset="0"/>
                <a:cs typeface="Arial" panose="020B0604020202020204" pitchFamily="34" charset="0"/>
              </a:rPr>
              <a:t>​</a:t>
            </a:r>
          </a:p>
          <a:p>
            <a:pPr marL="285750" indent="-285750" fontAlgn="base">
              <a:spcBef>
                <a:spcPts val="600"/>
              </a:spcBef>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Onscreen guides to help leaders learn Unit Leader Portal features</a:t>
            </a:r>
          </a:p>
          <a:p>
            <a:pPr marL="285750" indent="-285750" fontAlgn="base">
              <a:spcBef>
                <a:spcPts val="600"/>
              </a:spcBef>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Consolidated Scout table view to quickly manage orders, inventory, and storefront shifts</a:t>
            </a:r>
          </a:p>
          <a:p>
            <a:pPr marL="285750" indent="-285750" fontAlgn="base">
              <a:spcBef>
                <a:spcPts val="600"/>
              </a:spcBef>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Robust products table to easily view inventory at storefronts and with Scouts​</a:t>
            </a:r>
          </a:p>
          <a:p>
            <a:pPr marL="285750" indent="-285750" fontAlgn="base">
              <a:spcBef>
                <a:spcPts val="600"/>
              </a:spcBef>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Ability to convert orders between Wagon to Storefront</a:t>
            </a:r>
          </a:p>
          <a:p>
            <a:pPr marL="285750" indent="-285750" fontAlgn="base">
              <a:spcBef>
                <a:spcPts val="600"/>
              </a:spcBef>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Ability to change the shift credited to a storefront order</a:t>
            </a:r>
          </a:p>
        </p:txBody>
      </p:sp>
      <p:sp>
        <p:nvSpPr>
          <p:cNvPr id="10" name="Rectangle 9">
            <a:extLst>
              <a:ext uri="{FF2B5EF4-FFF2-40B4-BE49-F238E27FC236}">
                <a16:creationId xmlns:a16="http://schemas.microsoft.com/office/drawing/2014/main" id="{603D1F0E-D8D9-4DDC-A4F1-E98BE5B85E22}"/>
              </a:ext>
            </a:extLst>
          </p:cNvPr>
          <p:cNvSpPr/>
          <p:nvPr/>
        </p:nvSpPr>
        <p:spPr>
          <a:xfrm>
            <a:off x="-67579" y="1242875"/>
            <a:ext cx="6163579" cy="5615125"/>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29E0EF2-2AF7-483A-BCB0-D1627B31EAE9}"/>
              </a:ext>
            </a:extLst>
          </p:cNvPr>
          <p:cNvSpPr/>
          <p:nvPr/>
        </p:nvSpPr>
        <p:spPr>
          <a:xfrm>
            <a:off x="285092" y="1449146"/>
            <a:ext cx="4562116" cy="4585871"/>
          </a:xfrm>
          <a:prstGeom prst="rect">
            <a:avLst/>
          </a:prstGeom>
        </p:spPr>
        <p:txBody>
          <a:bodyPr wrap="square">
            <a:spAutoFit/>
          </a:bodyPr>
          <a:lstStyle/>
          <a:p>
            <a:pPr fontAlgn="base"/>
            <a:r>
              <a:rPr lang="en-US" b="1" dirty="0">
                <a:solidFill>
                  <a:schemeClr val="bg1"/>
                </a:solidFill>
                <a:latin typeface="Arial Black" panose="020B0A04020102020204" pitchFamily="34" charset="0"/>
                <a:cs typeface="Arial" panose="020B0604020202020204" pitchFamily="34" charset="0"/>
              </a:rPr>
              <a:t>App Improvements</a:t>
            </a:r>
            <a:r>
              <a:rPr lang="en-US" dirty="0">
                <a:solidFill>
                  <a:schemeClr val="bg1"/>
                </a:solidFill>
                <a:latin typeface="Arial Black" panose="020B0A04020102020204" pitchFamily="34" charset="0"/>
                <a:cs typeface="Arial" panose="020B0604020202020204" pitchFamily="34" charset="0"/>
              </a:rPr>
              <a: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Faster, more intuitive Scout registration​</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Faster checkout (From 9 to 4 clicks)​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List, grid and product detail views​</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Record online orders directly in app​​</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Sharable online cart so customer can enter shipping address and complete payment – great for social distancing!</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New undelivered logic for Wagon Sales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so Scouts enter them correctly​</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Credit payment option for parents to pay cash owed to unit​</a:t>
            </a:r>
          </a:p>
          <a:p>
            <a:pPr marL="285750" indent="-285750" fontAlgn="base">
              <a:spcBef>
                <a:spcPts val="60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Improved Trail’s End Rewards​​ focused on reaching next level and goal​</a:t>
            </a:r>
          </a:p>
        </p:txBody>
      </p:sp>
      <p:pic>
        <p:nvPicPr>
          <p:cNvPr id="11" name="Picture 2">
            <a:extLst>
              <a:ext uri="{FF2B5EF4-FFF2-40B4-BE49-F238E27FC236}">
                <a16:creationId xmlns:a16="http://schemas.microsoft.com/office/drawing/2014/main" id="{95C6FD81-AFD5-4590-81B5-EA9D18BC9A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30910" y="1449146"/>
            <a:ext cx="3377529" cy="508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790414" y="299763"/>
            <a:ext cx="9753320" cy="707578"/>
          </a:xfrm>
          <a:prstGeom prst="rect">
            <a:avLst/>
          </a:prstGeom>
          <a:noFill/>
        </p:spPr>
        <p:txBody>
          <a:bodyPr wrap="square" rtlCol="0" anchor="t">
            <a:noAutofit/>
          </a:bodyPr>
          <a:lstStyle/>
          <a:p>
            <a:r>
              <a:rPr lang="en-US" sz="4400" b="1" dirty="0">
                <a:solidFill>
                  <a:srgbClr val="0070C0"/>
                </a:solidFill>
                <a:latin typeface="Aptos ExtraBold" panose="020B0004020202020204" pitchFamily="34" charset="0"/>
                <a:cs typeface="Arial"/>
              </a:rPr>
              <a:t>Trail’s End Leader Portal</a:t>
            </a:r>
            <a:endParaRPr lang="en-US" dirty="0">
              <a:solidFill>
                <a:srgbClr val="0070C0"/>
              </a:solidFill>
              <a:latin typeface="Aptos ExtraBold" panose="020B0004020202020204" pitchFamily="34" charset="0"/>
            </a:endParaRPr>
          </a:p>
        </p:txBody>
      </p:sp>
      <p:sp>
        <p:nvSpPr>
          <p:cNvPr id="6" name="Rectangle 5">
            <a:extLst>
              <a:ext uri="{FF2B5EF4-FFF2-40B4-BE49-F238E27FC236}">
                <a16:creationId xmlns:a16="http://schemas.microsoft.com/office/drawing/2014/main" id="{BFDE056B-513D-4014-B109-D30CCBEDC354}"/>
              </a:ext>
            </a:extLst>
          </p:cNvPr>
          <p:cNvSpPr/>
          <p:nvPr/>
        </p:nvSpPr>
        <p:spPr>
          <a:xfrm>
            <a:off x="564056" y="5100674"/>
            <a:ext cx="5187039" cy="1351717"/>
          </a:xfrm>
          <a:prstGeom prst="rect">
            <a:avLst/>
          </a:prstGeom>
        </p:spPr>
        <p:txBody>
          <a:bodyPr wrap="square">
            <a:spAutoFit/>
          </a:bodyPr>
          <a:lstStyle/>
          <a:p>
            <a:pPr algn="ctr">
              <a:lnSpc>
                <a:spcPct val="107000"/>
              </a:lnSpc>
              <a:spcAft>
                <a:spcPts val="800"/>
              </a:spcAft>
            </a:pPr>
            <a:r>
              <a:rPr lang="en-US" sz="2400" dirty="0">
                <a:solidFill>
                  <a:srgbClr val="0070C0"/>
                </a:solidFill>
                <a:effectLst/>
                <a:latin typeface="Arial Black" panose="020B0A04020102020204" pitchFamily="34" charset="0"/>
                <a:ea typeface="Calibri" panose="020F0502020204030204" pitchFamily="34" charset="0"/>
                <a:cs typeface="Arial" panose="020B0604020202020204" pitchFamily="34" charset="0"/>
              </a:rPr>
              <a:t>Login at: </a:t>
            </a:r>
            <a:r>
              <a:rPr lang="en-US"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800"/>
              </a:spcAft>
            </a:pPr>
            <a:r>
              <a:rPr lang="en-US" sz="2400" b="1" i="0" dirty="0">
                <a:solidFill>
                  <a:srgbClr val="00B0F0"/>
                </a:solidFill>
                <a:effectLst/>
                <a:latin typeface="Arial" panose="020B0604020202020204" pitchFamily="34" charset="0"/>
                <a:cs typeface="Arial" panose="020B0604020202020204" pitchFamily="34" charset="0"/>
              </a:rPr>
              <a:t>www.trails-end.com/leader</a:t>
            </a:r>
            <a:b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br>
            <a: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t>with your Trail’s End Leader account</a:t>
            </a:r>
            <a:r>
              <a:rPr lang="en-US" dirty="0">
                <a:effectLst/>
                <a:latin typeface="Arial" panose="020B0604020202020204" pitchFamily="34" charset="0"/>
                <a:ea typeface="Calibri" panose="020F050202020403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4F5C3545-43A5-4114-B68B-0A626B7AAEE3}"/>
              </a:ext>
            </a:extLst>
          </p:cNvPr>
          <p:cNvSpPr/>
          <p:nvPr/>
        </p:nvSpPr>
        <p:spPr>
          <a:xfrm>
            <a:off x="5584236" y="1174653"/>
            <a:ext cx="6096000" cy="4739759"/>
          </a:xfrm>
          <a:prstGeom prst="rect">
            <a:avLst/>
          </a:prstGeom>
        </p:spPr>
        <p:txBody>
          <a:bodyPr wrap="square">
            <a:spAutoFit/>
          </a:bodyPr>
          <a:lstStyle/>
          <a:p>
            <a:r>
              <a:rPr lang="en-US" sz="2000" b="0" i="0" dirty="0">
                <a:solidFill>
                  <a:srgbClr val="C00000"/>
                </a:solidFill>
                <a:effectLst/>
                <a:latin typeface="Arial Black" panose="020B0A04020102020204" pitchFamily="34" charset="0"/>
                <a:cs typeface="Arial" panose="020B0604020202020204" pitchFamily="34" charset="0"/>
              </a:rPr>
              <a:t>One Platform to Manage Your Fundraiser</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Manage all things sale-related</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Mobile-friendly portal via your phone’s browser</a:t>
            </a:r>
          </a:p>
          <a:p>
            <a:endParaRPr lang="en-US" sz="2400" b="1" i="0" dirty="0">
              <a:solidFill>
                <a:srgbClr val="00B0F0"/>
              </a:solidFill>
              <a:effectLst/>
              <a:latin typeface="Arial" panose="020B0604020202020204" pitchFamily="34" charset="0"/>
              <a:cs typeface="Arial" panose="020B0604020202020204" pitchFamily="34" charset="0"/>
            </a:endParaRPr>
          </a:p>
          <a:p>
            <a:r>
              <a:rPr lang="en-US" sz="2400" b="1" i="0" dirty="0">
                <a:solidFill>
                  <a:srgbClr val="C00000"/>
                </a:solidFill>
                <a:effectLst/>
                <a:latin typeface="Arial" panose="020B0604020202020204" pitchFamily="34" charset="0"/>
                <a:cs typeface="Arial" panose="020B0604020202020204" pitchFamily="34" charset="0"/>
              </a:rPr>
              <a:t>When Scouts use the app, Leaders can:</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Track progress toward goals</a:t>
            </a:r>
          </a:p>
          <a:p>
            <a:pPr marL="285750" indent="-285750">
              <a:buFont typeface="Arial" panose="020B0604020202020204" pitchFamily="34" charset="0"/>
              <a:buChar char="•"/>
            </a:pPr>
            <a:r>
              <a:rPr lang="en-US" sz="2400" b="1" dirty="0">
                <a:solidFill>
                  <a:srgbClr val="00B0F0"/>
                </a:solidFill>
                <a:latin typeface="Arial" panose="020B0604020202020204" pitchFamily="34" charset="0"/>
                <a:cs typeface="Arial" panose="020B0604020202020204" pitchFamily="34" charset="0"/>
              </a:rPr>
              <a:t>M</a:t>
            </a:r>
            <a:r>
              <a:rPr lang="en-US" sz="2400" b="1" i="0" dirty="0">
                <a:solidFill>
                  <a:srgbClr val="00B0F0"/>
                </a:solidFill>
                <a:effectLst/>
                <a:latin typeface="Arial" panose="020B0604020202020204" pitchFamily="34" charset="0"/>
                <a:cs typeface="Arial" panose="020B0604020202020204" pitchFamily="34" charset="0"/>
              </a:rPr>
              <a:t>onitor inventory</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Oversee storefront sign-ups</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Set up Storefront events</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Split sales</a:t>
            </a:r>
          </a:p>
          <a:p>
            <a:pPr marL="285750" indent="-285750">
              <a:buFont typeface="Arial" panose="020B0604020202020204" pitchFamily="34" charset="0"/>
              <a:buChar char="•"/>
            </a:pPr>
            <a:r>
              <a:rPr lang="en-US" sz="2400" b="1" i="0" dirty="0">
                <a:solidFill>
                  <a:srgbClr val="00B0F0"/>
                </a:solidFill>
                <a:effectLst/>
                <a:latin typeface="Arial" panose="020B0604020202020204" pitchFamily="34" charset="0"/>
                <a:cs typeface="Arial" panose="020B0604020202020204" pitchFamily="34" charset="0"/>
              </a:rPr>
              <a:t>Manage accounting and more!</a:t>
            </a:r>
          </a:p>
          <a:p>
            <a:pPr>
              <a:buFont typeface="Arial" panose="020B0604020202020204" pitchFamily="34" charset="0"/>
              <a:buChar char="•"/>
            </a:pPr>
            <a:endParaRPr lang="en-US" b="0" i="0" dirty="0">
              <a:solidFill>
                <a:srgbClr val="212529"/>
              </a:solidFill>
              <a:effectLst/>
              <a:latin typeface="Roboto"/>
            </a:endParaRPr>
          </a:p>
        </p:txBody>
      </p:sp>
      <p:pic>
        <p:nvPicPr>
          <p:cNvPr id="4098" name="Picture 2">
            <a:extLst>
              <a:ext uri="{FF2B5EF4-FFF2-40B4-BE49-F238E27FC236}">
                <a16:creationId xmlns:a16="http://schemas.microsoft.com/office/drawing/2014/main" id="{C4772868-4710-4548-A3F6-042B5E7E1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5" y="1851023"/>
            <a:ext cx="5531944" cy="27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8429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31B4BA-2936-E146-3550-80711B266A34}"/>
              </a:ext>
            </a:extLst>
          </p:cNvPr>
          <p:cNvSpPr txBox="1">
            <a:spLocks/>
          </p:cNvSpPr>
          <p:nvPr/>
        </p:nvSpPr>
        <p:spPr>
          <a:xfrm>
            <a:off x="569421" y="295461"/>
            <a:ext cx="10314115" cy="8230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latin typeface="Aptos ExtraBold" panose="020B0004020202020204" pitchFamily="34" charset="0"/>
                <a:ea typeface="Helvetica Neue Condensed" panose="02000503000000020004" pitchFamily="2" charset="0"/>
                <a:cs typeface="Arial Black" panose="020B0604020202020204" pitchFamily="34" charset="0"/>
              </a:rPr>
              <a:t>A Successful Sale</a:t>
            </a:r>
            <a:endParaRPr lang="en-US" dirty="0">
              <a:solidFill>
                <a:srgbClr val="0070C0"/>
              </a:solidFill>
              <a:latin typeface="Aptos ExtraBold" panose="020B0004020202020204" pitchFamily="34" charset="0"/>
              <a:ea typeface="HELVETICA NEUE CONDENSED" panose="02000503000000020004" pitchFamily="2" charset="0"/>
              <a:cs typeface="Arial Black" panose="020B0604020202020204" pitchFamily="34" charset="0"/>
            </a:endParaRPr>
          </a:p>
        </p:txBody>
      </p:sp>
      <p:sp>
        <p:nvSpPr>
          <p:cNvPr id="4" name="Content Placeholder 3">
            <a:extLst>
              <a:ext uri="{FF2B5EF4-FFF2-40B4-BE49-F238E27FC236}">
                <a16:creationId xmlns:a16="http://schemas.microsoft.com/office/drawing/2014/main" id="{76924945-A141-82E7-F431-DB7F8144B506}"/>
              </a:ext>
            </a:extLst>
          </p:cNvPr>
          <p:cNvSpPr txBox="1">
            <a:spLocks/>
          </p:cNvSpPr>
          <p:nvPr/>
        </p:nvSpPr>
        <p:spPr>
          <a:xfrm>
            <a:off x="569421" y="1636232"/>
            <a:ext cx="5013231" cy="5221768"/>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b="1" dirty="0">
                <a:solidFill>
                  <a:srgbClr val="C00000"/>
                </a:solidFill>
                <a:latin typeface="Arial"/>
                <a:ea typeface="Helvetica Neue Medium" panose="02000503000000020004" pitchFamily="2" charset="0"/>
                <a:cs typeface="Arial"/>
              </a:rPr>
              <a:t>Unit Leader Preparation</a:t>
            </a:r>
            <a:endParaRPr lang="en-US" b="1" dirty="0">
              <a:solidFill>
                <a:srgbClr val="C00000"/>
              </a:solidFill>
              <a:latin typeface="Arial"/>
              <a:ea typeface="HELVETICA NEUE MEDIUM" panose="02000503000000020004" pitchFamily="2" charset="0"/>
              <a:cs typeface="Arial"/>
            </a:endParaRP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Attend Webinars &amp; Training Tab</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Plan your program year &amp; key adventures</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Set budget and goals via the Unit Leader Planner</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If participating in Trail’s End Storefront program, reserve prime hours at prime locations</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Secure your own additional storefront hours if needed</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Obtain supplies:</a:t>
            </a:r>
          </a:p>
          <a:p>
            <a:pPr lvl="1">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Square Readers</a:t>
            </a:r>
          </a:p>
          <a:p>
            <a:pPr lvl="1">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Storefront supplies</a:t>
            </a:r>
          </a:p>
          <a:p>
            <a:pPr lvl="1">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Unit incentives</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Review the Unit Leader Portal training tab</a:t>
            </a:r>
          </a:p>
          <a:p>
            <a:pPr>
              <a:buClr>
                <a:schemeClr val="accent1"/>
              </a:buClr>
            </a:pPr>
            <a:r>
              <a:rPr lang="en-US" sz="1900" b="1" dirty="0">
                <a:solidFill>
                  <a:srgbClr val="0070C0"/>
                </a:solidFill>
                <a:latin typeface="Arial" panose="020B0604020202020204" pitchFamily="34" charset="0"/>
                <a:ea typeface="Helvetica Neue" panose="02000503000000020004" pitchFamily="2" charset="0"/>
                <a:cs typeface="Arial" panose="020B0604020202020204" pitchFamily="34" charset="0"/>
              </a:rPr>
              <a:t>Prepare for your Unit Kickoff</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74A40C14-E238-086D-33CE-988450C7E069}"/>
              </a:ext>
            </a:extLst>
          </p:cNvPr>
          <p:cNvSpPr txBox="1">
            <a:spLocks/>
          </p:cNvSpPr>
          <p:nvPr/>
        </p:nvSpPr>
        <p:spPr>
          <a:xfrm>
            <a:off x="6172200" y="1636232"/>
            <a:ext cx="5908964" cy="4661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Prepare your Scouts &amp; Families</a:t>
            </a:r>
          </a:p>
          <a:p>
            <a:pPr>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New Scout? Download the app</a:t>
            </a:r>
          </a:p>
          <a:p>
            <a:pPr lvl="1">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Text APP to 62771 to download/register</a:t>
            </a:r>
          </a:p>
          <a:p>
            <a:pPr>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Setup accounts in the app</a:t>
            </a:r>
          </a:p>
          <a:p>
            <a:pPr marL="0" indent="0">
              <a:buClr>
                <a:schemeClr val="accent1"/>
              </a:buClr>
              <a:buNone/>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 (One Account per Scout)</a:t>
            </a:r>
          </a:p>
          <a:p>
            <a:pPr>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Encourage Scouts to review the training tab</a:t>
            </a:r>
          </a:p>
          <a:p>
            <a:pPr>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Motivate with incentives and how you will use the funds</a:t>
            </a:r>
          </a:p>
          <a:p>
            <a:pPr>
              <a:buClr>
                <a:schemeClr val="accent1"/>
              </a:buClr>
            </a:pPr>
            <a:r>
              <a:rPr lang="en-US" sz="1800" b="1" dirty="0">
                <a:solidFill>
                  <a:srgbClr val="0070C0"/>
                </a:solidFill>
                <a:latin typeface="Arial" panose="020B0604020202020204" pitchFamily="34" charset="0"/>
                <a:ea typeface="Helvetica Neue" panose="02000503000000020004" pitchFamily="2" charset="0"/>
                <a:cs typeface="Arial" panose="020B0604020202020204" pitchFamily="34" charset="0"/>
              </a:rPr>
              <a:t>Communicate key dates and progress</a:t>
            </a:r>
          </a:p>
        </p:txBody>
      </p:sp>
    </p:spTree>
    <p:extLst>
      <p:ext uri="{BB962C8B-B14F-4D97-AF65-F5344CB8AC3E}">
        <p14:creationId xmlns:p14="http://schemas.microsoft.com/office/powerpoint/2010/main" val="3242335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9DF0F2C285A45AEA1F410F3FB3AC9" ma:contentTypeVersion="12" ma:contentTypeDescription="Create a new document." ma:contentTypeScope="" ma:versionID="0795a20ac7440e7610b846a9591a3910">
  <xsd:schema xmlns:xsd="http://www.w3.org/2001/XMLSchema" xmlns:xs="http://www.w3.org/2001/XMLSchema" xmlns:p="http://schemas.microsoft.com/office/2006/metadata/properties" xmlns:ns2="f831c49b-abe0-466b-a5a9-1debb466c650" xmlns:ns3="58974351-2ced-44ba-adf9-ecf10be0fa2c" targetNamespace="http://schemas.microsoft.com/office/2006/metadata/properties" ma:root="true" ma:fieldsID="0a0796bad0bb9691b478488c23288f04" ns2:_="" ns3:_="">
    <xsd:import namespace="f831c49b-abe0-466b-a5a9-1debb466c650"/>
    <xsd:import namespace="58974351-2ced-44ba-adf9-ecf10be0fa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31c49b-abe0-466b-a5a9-1debb466c6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974351-2ced-44ba-adf9-ecf10be0fa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303373-6E5C-428D-9209-67D090CB9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31c49b-abe0-466b-a5a9-1debb466c650"/>
    <ds:schemaRef ds:uri="58974351-2ced-44ba-adf9-ecf10be0f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76C7F5-7C2D-4E73-9DB6-4F33B2BB2201}">
  <ds:schemaRefs>
    <ds:schemaRef ds:uri="http://schemas.microsoft.com/sharepoint/v3/contenttype/forms"/>
  </ds:schemaRefs>
</ds:datastoreItem>
</file>

<file path=customXml/itemProps3.xml><?xml version="1.0" encoding="utf-8"?>
<ds:datastoreItem xmlns:ds="http://schemas.openxmlformats.org/officeDocument/2006/customXml" ds:itemID="{B0E542DB-B67E-42DD-AA71-086A93518CCA}">
  <ds:schemaRefs>
    <ds:schemaRef ds:uri="http://purl.org/dc/dcmitype/"/>
    <ds:schemaRef ds:uri="http://schemas.microsoft.com/office/2006/documentManagement/types"/>
    <ds:schemaRef ds:uri="http://schemas.microsoft.com/office/2006/metadata/properties"/>
    <ds:schemaRef ds:uri="58974351-2ced-44ba-adf9-ecf10be0fa2c"/>
    <ds:schemaRef ds:uri="http://schemas.openxmlformats.org/package/2006/metadata/core-properties"/>
    <ds:schemaRef ds:uri="http://purl.org/dc/elements/1.1/"/>
    <ds:schemaRef ds:uri="f831c49b-abe0-466b-a5a9-1debb466c650"/>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28758</TotalTime>
  <Words>2761</Words>
  <Application>Microsoft Office PowerPoint</Application>
  <PresentationFormat>Widescreen</PresentationFormat>
  <Paragraphs>481</Paragraphs>
  <Slides>43</Slides>
  <Notes>16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Aharoni</vt:lpstr>
      <vt:lpstr>Aptos ExtraBold</vt:lpstr>
      <vt:lpstr>Arial</vt:lpstr>
      <vt:lpstr>Arial Black</vt:lpstr>
      <vt:lpstr>Calibri</vt:lpstr>
      <vt:lpstr>Calibri Light</vt:lpstr>
      <vt:lpstr>Concielian Jet</vt:lpstr>
      <vt:lpstr>Egiziano CG Black</vt:lpstr>
      <vt:lpstr>Eras Demi ITC</vt:lpstr>
      <vt:lpstr>Gill Sans MT</vt:lpstr>
      <vt:lpstr>Helvetica</vt:lpstr>
      <vt:lpstr>Helvetica Neue</vt:lpstr>
      <vt:lpstr>Helvetica Neue Condensed Black</vt:lpstr>
      <vt:lpstr>Roboto</vt:lpstr>
      <vt:lpstr>Star Jedi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Alexander</dc:creator>
  <cp:lastModifiedBy>Bill Anderson-Horecka</cp:lastModifiedBy>
  <cp:revision>116</cp:revision>
  <dcterms:created xsi:type="dcterms:W3CDTF">2020-05-26T13:39:42Z</dcterms:created>
  <dcterms:modified xsi:type="dcterms:W3CDTF">2023-08-07T20:01:17Z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0x0101003659DF0F2C285A45AEA1F410F3FB3AC9</vt:lpwstr>
  </property>
</Properties>
</file>